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omputer Says No" charset="1" panose="00000400000000000000"/>
      <p:regular r:id="rId10"/>
    </p:embeddedFont>
    <p:embeddedFont>
      <p:font typeface="Computer Says No Italics" charset="1" panose="00000400000000000000"/>
      <p:regular r:id="rId11"/>
    </p:embeddedFont>
    <p:embeddedFont>
      <p:font typeface="Poppins" charset="1" panose="00000500000000000000"/>
      <p:regular r:id="rId12"/>
    </p:embeddedFont>
    <p:embeddedFont>
      <p:font typeface="Poppins Bold" charset="1" panose="00000800000000000000"/>
      <p:regular r:id="rId13"/>
    </p:embeddedFont>
    <p:embeddedFont>
      <p:font typeface="Poppins Italics" charset="1" panose="00000500000000000000"/>
      <p:regular r:id="rId14"/>
    </p:embeddedFont>
    <p:embeddedFont>
      <p:font typeface="Poppins Bold Italics" charset="1" panose="00000800000000000000"/>
      <p:regular r:id="rId15"/>
    </p:embeddedFont>
    <p:embeddedFont>
      <p:font typeface="Poppins Thin" charset="1" panose="00000300000000000000"/>
      <p:regular r:id="rId16"/>
    </p:embeddedFont>
    <p:embeddedFont>
      <p:font typeface="Poppins Thin Italics" charset="1" panose="00000300000000000000"/>
      <p:regular r:id="rId17"/>
    </p:embeddedFont>
    <p:embeddedFont>
      <p:font typeface="Poppins Extra-Light" charset="1" panose="00000300000000000000"/>
      <p:regular r:id="rId18"/>
    </p:embeddedFont>
    <p:embeddedFont>
      <p:font typeface="Poppins Extra-Light Italics" charset="1" panose="00000300000000000000"/>
      <p:regular r:id="rId19"/>
    </p:embeddedFont>
    <p:embeddedFont>
      <p:font typeface="Poppins Light" charset="1" panose="00000400000000000000"/>
      <p:regular r:id="rId20"/>
    </p:embeddedFont>
    <p:embeddedFont>
      <p:font typeface="Poppins Light Italics" charset="1" panose="00000400000000000000"/>
      <p:regular r:id="rId21"/>
    </p:embeddedFont>
    <p:embeddedFont>
      <p:font typeface="Poppins Medium" charset="1" panose="00000600000000000000"/>
      <p:regular r:id="rId22"/>
    </p:embeddedFont>
    <p:embeddedFont>
      <p:font typeface="Poppins Medium Italics" charset="1" panose="00000600000000000000"/>
      <p:regular r:id="rId23"/>
    </p:embeddedFont>
    <p:embeddedFont>
      <p:font typeface="Poppins Semi-Bold" charset="1" panose="00000700000000000000"/>
      <p:regular r:id="rId24"/>
    </p:embeddedFont>
    <p:embeddedFont>
      <p:font typeface="Poppins Semi-Bold Italics" charset="1" panose="00000700000000000000"/>
      <p:regular r:id="rId25"/>
    </p:embeddedFont>
    <p:embeddedFont>
      <p:font typeface="Poppins Ultra-Bold" charset="1" panose="00000900000000000000"/>
      <p:regular r:id="rId26"/>
    </p:embeddedFont>
    <p:embeddedFont>
      <p:font typeface="Poppins Ultra-Bold Italics" charset="1" panose="00000900000000000000"/>
      <p:regular r:id="rId27"/>
    </p:embeddedFont>
    <p:embeddedFont>
      <p:font typeface="Poppins Heavy" charset="1" panose="00000A00000000000000"/>
      <p:regular r:id="rId28"/>
    </p:embeddedFont>
    <p:embeddedFont>
      <p:font typeface="Poppins Heavy Italics" charset="1" panose="00000A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41" Target="slides/slide12.xml" Type="http://schemas.openxmlformats.org/officeDocument/2006/relationships/slide"/><Relationship Id="rId42" Target="slides/slide13.xml" Type="http://schemas.openxmlformats.org/officeDocument/2006/relationships/slide"/><Relationship Id="rId43" Target="slides/slide14.xml" Type="http://schemas.openxmlformats.org/officeDocument/2006/relationships/slide"/><Relationship Id="rId44" Target="slides/slide15.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22.png" Type="http://schemas.openxmlformats.org/officeDocument/2006/relationships/image"/><Relationship Id="rId6" Target="../media/image5.png" Type="http://schemas.openxmlformats.org/officeDocument/2006/relationships/image"/><Relationship Id="rId7" Target="../media/image25.png" Type="http://schemas.openxmlformats.org/officeDocument/2006/relationships/image"/><Relationship Id="rId8" Target="../media/image26.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7.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22.png" Type="http://schemas.openxmlformats.org/officeDocument/2006/relationships/image"/><Relationship Id="rId6" Target="../media/image5.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0.png" Type="http://schemas.openxmlformats.org/officeDocument/2006/relationships/image"/><Relationship Id="rId4" Target="../media/image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7.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3.png" Type="http://schemas.openxmlformats.org/officeDocument/2006/relationships/image"/><Relationship Id="rId4" Target="../media/image1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22.png" Type="http://schemas.openxmlformats.org/officeDocument/2006/relationships/image"/><Relationship Id="rId6" Target="../media/image5.png" Type="http://schemas.openxmlformats.org/officeDocument/2006/relationships/image"/><Relationship Id="rId7" Target="../media/image23.png" Type="http://schemas.openxmlformats.org/officeDocument/2006/relationships/image"/><Relationship Id="rId8" Target="../media/image2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2576678" y="61722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3268070" y="-2818506"/>
            <a:ext cx="4825046" cy="4219769"/>
          </a:xfrm>
          <a:custGeom>
            <a:avLst/>
            <a:gdLst/>
            <a:ahLst/>
            <a:cxnLst/>
            <a:rect r="r" b="b" t="t" l="l"/>
            <a:pathLst>
              <a:path h="4219769" w="4825046">
                <a:moveTo>
                  <a:pt x="0" y="0"/>
                </a:moveTo>
                <a:lnTo>
                  <a:pt x="4825046" y="0"/>
                </a:lnTo>
                <a:lnTo>
                  <a:pt x="4825046" y="4219769"/>
                </a:lnTo>
                <a:lnTo>
                  <a:pt x="0" y="4219769"/>
                </a:lnTo>
                <a:lnTo>
                  <a:pt x="0" y="0"/>
                </a:lnTo>
                <a:close/>
              </a:path>
            </a:pathLst>
          </a:custGeom>
          <a:blipFill>
            <a:blip r:embed="rId4"/>
            <a:stretch>
              <a:fillRect l="0" t="0" r="0" b="0"/>
            </a:stretch>
          </a:blipFill>
        </p:spPr>
      </p:sp>
      <p:sp>
        <p:nvSpPr>
          <p:cNvPr name="Freeform 5" id="5"/>
          <p:cNvSpPr/>
          <p:nvPr/>
        </p:nvSpPr>
        <p:spPr>
          <a:xfrm flipH="false" flipV="false" rot="0">
            <a:off x="14161481" y="-41148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TextBox 6" id="6"/>
          <p:cNvSpPr txBox="true"/>
          <p:nvPr/>
        </p:nvSpPr>
        <p:spPr>
          <a:xfrm rot="0">
            <a:off x="0" y="8645401"/>
            <a:ext cx="6926813" cy="1443232"/>
          </a:xfrm>
          <a:prstGeom prst="rect">
            <a:avLst/>
          </a:prstGeom>
        </p:spPr>
        <p:txBody>
          <a:bodyPr anchor="t" rtlCol="false" tIns="0" lIns="0" bIns="0" rIns="0">
            <a:spAutoFit/>
          </a:bodyPr>
          <a:lstStyle/>
          <a:p>
            <a:pPr algn="ctr">
              <a:lnSpc>
                <a:spcPts val="3799"/>
              </a:lnSpc>
            </a:pPr>
            <a:r>
              <a:rPr lang="en-US" sz="2714">
                <a:solidFill>
                  <a:srgbClr val="6866E1"/>
                </a:solidFill>
                <a:latin typeface="Poppins Light"/>
              </a:rPr>
              <a:t>TEAM ZEN : </a:t>
            </a:r>
          </a:p>
          <a:p>
            <a:pPr algn="ctr">
              <a:lnSpc>
                <a:spcPts val="3799"/>
              </a:lnSpc>
            </a:pPr>
            <a:r>
              <a:rPr lang="en-US" sz="2714">
                <a:solidFill>
                  <a:srgbClr val="6866E1"/>
                </a:solidFill>
                <a:latin typeface="Poppins Light"/>
              </a:rPr>
              <a:t>EBISHDON G V</a:t>
            </a:r>
          </a:p>
          <a:p>
            <a:pPr algn="ctr">
              <a:lnSpc>
                <a:spcPts val="3799"/>
              </a:lnSpc>
            </a:pPr>
            <a:r>
              <a:rPr lang="en-US" sz="2714">
                <a:solidFill>
                  <a:srgbClr val="6866E1"/>
                </a:solidFill>
                <a:latin typeface="Poppins Light"/>
              </a:rPr>
              <a:t>AISWARYA S M</a:t>
            </a:r>
          </a:p>
        </p:txBody>
      </p:sp>
      <p:sp>
        <p:nvSpPr>
          <p:cNvPr name="Freeform 7" id="7"/>
          <p:cNvSpPr/>
          <p:nvPr/>
        </p:nvSpPr>
        <p:spPr>
          <a:xfrm flipH="false" flipV="false" rot="0">
            <a:off x="-391635" y="1333816"/>
            <a:ext cx="3948234" cy="1724379"/>
          </a:xfrm>
          <a:custGeom>
            <a:avLst/>
            <a:gdLst/>
            <a:ahLst/>
            <a:cxnLst/>
            <a:rect r="r" b="b" t="t" l="l"/>
            <a:pathLst>
              <a:path h="1724379" w="3948234">
                <a:moveTo>
                  <a:pt x="0" y="0"/>
                </a:moveTo>
                <a:lnTo>
                  <a:pt x="3948234" y="0"/>
                </a:lnTo>
                <a:lnTo>
                  <a:pt x="3948234" y="1724379"/>
                </a:lnTo>
                <a:lnTo>
                  <a:pt x="0" y="1724379"/>
                </a:lnTo>
                <a:lnTo>
                  <a:pt x="0" y="0"/>
                </a:lnTo>
                <a:close/>
              </a:path>
            </a:pathLst>
          </a:custGeom>
          <a:blipFill>
            <a:blip r:embed="rId5"/>
            <a:stretch>
              <a:fillRect l="0" t="0" r="0" b="0"/>
            </a:stretch>
          </a:blipFill>
        </p:spPr>
      </p:sp>
      <p:sp>
        <p:nvSpPr>
          <p:cNvPr name="Freeform 8" id="8"/>
          <p:cNvSpPr/>
          <p:nvPr/>
        </p:nvSpPr>
        <p:spPr>
          <a:xfrm flipH="false" flipV="false" rot="0">
            <a:off x="4601689" y="8426785"/>
            <a:ext cx="4729467" cy="4047169"/>
          </a:xfrm>
          <a:custGeom>
            <a:avLst/>
            <a:gdLst/>
            <a:ahLst/>
            <a:cxnLst/>
            <a:rect r="r" b="b" t="t" l="l"/>
            <a:pathLst>
              <a:path h="4047169" w="4729467">
                <a:moveTo>
                  <a:pt x="0" y="0"/>
                </a:moveTo>
                <a:lnTo>
                  <a:pt x="4729467" y="0"/>
                </a:lnTo>
                <a:lnTo>
                  <a:pt x="4729467" y="4047170"/>
                </a:lnTo>
                <a:lnTo>
                  <a:pt x="0" y="4047170"/>
                </a:lnTo>
                <a:lnTo>
                  <a:pt x="0" y="0"/>
                </a:lnTo>
                <a:close/>
              </a:path>
            </a:pathLst>
          </a:custGeom>
          <a:blipFill>
            <a:blip r:embed="rId6"/>
            <a:stretch>
              <a:fillRect l="0" t="0" r="0" b="0"/>
            </a:stretch>
          </a:blipFill>
        </p:spPr>
      </p:sp>
      <p:sp>
        <p:nvSpPr>
          <p:cNvPr name="TextBox 9" id="9"/>
          <p:cNvSpPr txBox="true"/>
          <p:nvPr/>
        </p:nvSpPr>
        <p:spPr>
          <a:xfrm rot="0">
            <a:off x="299059" y="3762184"/>
            <a:ext cx="10236885" cy="4674126"/>
          </a:xfrm>
          <a:prstGeom prst="rect">
            <a:avLst/>
          </a:prstGeom>
        </p:spPr>
        <p:txBody>
          <a:bodyPr anchor="t" rtlCol="false" tIns="0" lIns="0" bIns="0" rIns="0">
            <a:spAutoFit/>
          </a:bodyPr>
          <a:lstStyle/>
          <a:p>
            <a:pPr algn="ctr">
              <a:lnSpc>
                <a:spcPts val="17048"/>
              </a:lnSpc>
            </a:pPr>
            <a:r>
              <a:rPr lang="en-US" sz="23677">
                <a:solidFill>
                  <a:srgbClr val="6866E1"/>
                </a:solidFill>
                <a:latin typeface="Computer Says No"/>
              </a:rPr>
              <a:t>DROWSINESS DETECTION</a:t>
            </a:r>
          </a:p>
        </p:txBody>
      </p:sp>
      <p:sp>
        <p:nvSpPr>
          <p:cNvPr name="Freeform 10" id="10"/>
          <p:cNvSpPr/>
          <p:nvPr/>
        </p:nvSpPr>
        <p:spPr>
          <a:xfrm flipH="true" flipV="false" rot="0">
            <a:off x="9992168" y="1795880"/>
            <a:ext cx="8078630" cy="11840963"/>
          </a:xfrm>
          <a:custGeom>
            <a:avLst/>
            <a:gdLst/>
            <a:ahLst/>
            <a:cxnLst/>
            <a:rect r="r" b="b" t="t" l="l"/>
            <a:pathLst>
              <a:path h="11840963" w="8078630">
                <a:moveTo>
                  <a:pt x="8078630" y="0"/>
                </a:moveTo>
                <a:lnTo>
                  <a:pt x="0" y="0"/>
                </a:lnTo>
                <a:lnTo>
                  <a:pt x="0" y="11840963"/>
                </a:lnTo>
                <a:lnTo>
                  <a:pt x="8078630" y="11840963"/>
                </a:lnTo>
                <a:lnTo>
                  <a:pt x="8078630" y="0"/>
                </a:lnTo>
                <a:close/>
              </a:path>
            </a:pathLst>
          </a:custGeom>
          <a:blipFill>
            <a:blip r:embed="rId7"/>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8620763">
            <a:off x="-429086" y="-676113"/>
            <a:ext cx="8987203" cy="4150026"/>
          </a:xfrm>
          <a:custGeom>
            <a:avLst/>
            <a:gdLst/>
            <a:ahLst/>
            <a:cxnLst/>
            <a:rect r="r" b="b" t="t" l="l"/>
            <a:pathLst>
              <a:path h="4150026" w="8987203">
                <a:moveTo>
                  <a:pt x="0" y="0"/>
                </a:moveTo>
                <a:lnTo>
                  <a:pt x="8987203" y="0"/>
                </a:lnTo>
                <a:lnTo>
                  <a:pt x="8987203" y="4150027"/>
                </a:lnTo>
                <a:lnTo>
                  <a:pt x="0" y="4150027"/>
                </a:lnTo>
                <a:lnTo>
                  <a:pt x="0" y="0"/>
                </a:lnTo>
                <a:close/>
              </a:path>
            </a:pathLst>
          </a:custGeom>
          <a:blipFill>
            <a:blip r:embed="rId2"/>
            <a:stretch>
              <a:fillRect l="0" t="0" r="0" b="0"/>
            </a:stretch>
          </a:blipFill>
        </p:spPr>
      </p:sp>
      <p:sp>
        <p:nvSpPr>
          <p:cNvPr name="Freeform 3" id="3"/>
          <p:cNvSpPr/>
          <p:nvPr/>
        </p:nvSpPr>
        <p:spPr>
          <a:xfrm flipH="false" flipV="false" rot="0">
            <a:off x="1749048" y="1213800"/>
            <a:ext cx="14684628" cy="7859399"/>
          </a:xfrm>
          <a:custGeom>
            <a:avLst/>
            <a:gdLst/>
            <a:ahLst/>
            <a:cxnLst/>
            <a:rect r="r" b="b" t="t" l="l"/>
            <a:pathLst>
              <a:path h="7859399" w="14684628">
                <a:moveTo>
                  <a:pt x="0" y="0"/>
                </a:moveTo>
                <a:lnTo>
                  <a:pt x="14684628" y="0"/>
                </a:lnTo>
                <a:lnTo>
                  <a:pt x="14684628"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l="0" t="-20258" r="0" b="0"/>
            </a:stretch>
          </a:blipFill>
        </p:spPr>
      </p:sp>
      <p:sp>
        <p:nvSpPr>
          <p:cNvPr name="Freeform 4" id="4"/>
          <p:cNvSpPr/>
          <p:nvPr/>
        </p:nvSpPr>
        <p:spPr>
          <a:xfrm flipH="false" flipV="false" rot="0">
            <a:off x="14950717" y="4257922"/>
            <a:ext cx="2965916" cy="6828198"/>
          </a:xfrm>
          <a:custGeom>
            <a:avLst/>
            <a:gdLst/>
            <a:ahLst/>
            <a:cxnLst/>
            <a:rect r="r" b="b" t="t" l="l"/>
            <a:pathLst>
              <a:path h="6828198" w="2965916">
                <a:moveTo>
                  <a:pt x="0" y="0"/>
                </a:moveTo>
                <a:lnTo>
                  <a:pt x="2965917" y="0"/>
                </a:lnTo>
                <a:lnTo>
                  <a:pt x="2965917" y="6828199"/>
                </a:lnTo>
                <a:lnTo>
                  <a:pt x="0" y="6828199"/>
                </a:lnTo>
                <a:lnTo>
                  <a:pt x="0" y="0"/>
                </a:lnTo>
                <a:close/>
              </a:path>
            </a:pathLst>
          </a:custGeom>
          <a:blipFill>
            <a:blip r:embed="rId5"/>
            <a:stretch>
              <a:fillRect l="0" t="0" r="0" b="0"/>
            </a:stretch>
          </a:blipFill>
        </p:spPr>
      </p:sp>
      <p:sp>
        <p:nvSpPr>
          <p:cNvPr name="Freeform 5" id="5"/>
          <p:cNvSpPr/>
          <p:nvPr/>
        </p:nvSpPr>
        <p:spPr>
          <a:xfrm flipH="false" flipV="false" rot="0">
            <a:off x="-107017" y="7672021"/>
            <a:ext cx="4171532" cy="3569725"/>
          </a:xfrm>
          <a:custGeom>
            <a:avLst/>
            <a:gdLst/>
            <a:ahLst/>
            <a:cxnLst/>
            <a:rect r="r" b="b" t="t" l="l"/>
            <a:pathLst>
              <a:path h="3569725" w="4171532">
                <a:moveTo>
                  <a:pt x="0" y="0"/>
                </a:moveTo>
                <a:lnTo>
                  <a:pt x="4171532" y="0"/>
                </a:lnTo>
                <a:lnTo>
                  <a:pt x="4171532" y="3569725"/>
                </a:lnTo>
                <a:lnTo>
                  <a:pt x="0" y="3569725"/>
                </a:lnTo>
                <a:lnTo>
                  <a:pt x="0" y="0"/>
                </a:lnTo>
                <a:close/>
              </a:path>
            </a:pathLst>
          </a:custGeom>
          <a:blipFill>
            <a:blip r:embed="rId6"/>
            <a:stretch>
              <a:fillRect l="0" t="0" r="0" b="0"/>
            </a:stretch>
          </a:blipFill>
        </p:spPr>
      </p:sp>
      <p:sp>
        <p:nvSpPr>
          <p:cNvPr name="TextBox 6" id="6"/>
          <p:cNvSpPr txBox="true"/>
          <p:nvPr/>
        </p:nvSpPr>
        <p:spPr>
          <a:xfrm rot="0">
            <a:off x="3337283" y="2327277"/>
            <a:ext cx="11613435" cy="2330869"/>
          </a:xfrm>
          <a:prstGeom prst="rect">
            <a:avLst/>
          </a:prstGeom>
        </p:spPr>
        <p:txBody>
          <a:bodyPr anchor="t" rtlCol="false" tIns="0" lIns="0" bIns="0" rIns="0">
            <a:spAutoFit/>
          </a:bodyPr>
          <a:lstStyle/>
          <a:p>
            <a:pPr algn="ctr">
              <a:lnSpc>
                <a:spcPts val="8435"/>
              </a:lnSpc>
            </a:pPr>
            <a:r>
              <a:rPr lang="en-US" sz="11715">
                <a:solidFill>
                  <a:srgbClr val="6866E1"/>
                </a:solidFill>
                <a:latin typeface="Computer Says No"/>
              </a:rPr>
              <a:t>CODING AND EXECUTION</a:t>
            </a:r>
          </a:p>
          <a:p>
            <a:pPr algn="ctr" marL="0" indent="0" lvl="0">
              <a:lnSpc>
                <a:spcPts val="8435"/>
              </a:lnSpc>
              <a:spcBef>
                <a:spcPct val="0"/>
              </a:spcBef>
            </a:pPr>
          </a:p>
        </p:txBody>
      </p:sp>
      <p:sp>
        <p:nvSpPr>
          <p:cNvPr name="Freeform 7" id="7"/>
          <p:cNvSpPr/>
          <p:nvPr/>
        </p:nvSpPr>
        <p:spPr>
          <a:xfrm flipH="false" flipV="false" rot="0">
            <a:off x="13941740" y="-4440594"/>
            <a:ext cx="8339294" cy="7136224"/>
          </a:xfrm>
          <a:custGeom>
            <a:avLst/>
            <a:gdLst/>
            <a:ahLst/>
            <a:cxnLst/>
            <a:rect r="r" b="b" t="t" l="l"/>
            <a:pathLst>
              <a:path h="7136224" w="8339294">
                <a:moveTo>
                  <a:pt x="0" y="0"/>
                </a:moveTo>
                <a:lnTo>
                  <a:pt x="8339295" y="0"/>
                </a:lnTo>
                <a:lnTo>
                  <a:pt x="8339295" y="7136224"/>
                </a:lnTo>
                <a:lnTo>
                  <a:pt x="0" y="7136224"/>
                </a:lnTo>
                <a:lnTo>
                  <a:pt x="0" y="0"/>
                </a:lnTo>
                <a:close/>
              </a:path>
            </a:pathLst>
          </a:custGeom>
          <a:blipFill>
            <a:blip r:embed="rId6"/>
            <a:stretch>
              <a:fillRect l="0" t="0" r="0" b="0"/>
            </a:stretch>
          </a:blipFill>
        </p:spPr>
      </p:sp>
      <p:sp>
        <p:nvSpPr>
          <p:cNvPr name="Freeform 8" id="8"/>
          <p:cNvSpPr/>
          <p:nvPr/>
        </p:nvSpPr>
        <p:spPr>
          <a:xfrm flipH="false" flipV="false" rot="0">
            <a:off x="2126804" y="3823413"/>
            <a:ext cx="6787312" cy="3817863"/>
          </a:xfrm>
          <a:custGeom>
            <a:avLst/>
            <a:gdLst/>
            <a:ahLst/>
            <a:cxnLst/>
            <a:rect r="r" b="b" t="t" l="l"/>
            <a:pathLst>
              <a:path h="3817863" w="6787312">
                <a:moveTo>
                  <a:pt x="0" y="0"/>
                </a:moveTo>
                <a:lnTo>
                  <a:pt x="6787312" y="0"/>
                </a:lnTo>
                <a:lnTo>
                  <a:pt x="6787312" y="3817863"/>
                </a:lnTo>
                <a:lnTo>
                  <a:pt x="0" y="3817863"/>
                </a:lnTo>
                <a:lnTo>
                  <a:pt x="0" y="0"/>
                </a:lnTo>
                <a:close/>
              </a:path>
            </a:pathLst>
          </a:custGeom>
          <a:blipFill>
            <a:blip r:embed="rId7"/>
            <a:stretch>
              <a:fillRect l="0" t="0" r="0" b="0"/>
            </a:stretch>
          </a:blipFill>
        </p:spPr>
      </p:sp>
      <p:sp>
        <p:nvSpPr>
          <p:cNvPr name="Freeform 9" id="9"/>
          <p:cNvSpPr/>
          <p:nvPr/>
        </p:nvSpPr>
        <p:spPr>
          <a:xfrm flipH="false" flipV="false" rot="0">
            <a:off x="9336857" y="4257922"/>
            <a:ext cx="6799007" cy="2734009"/>
          </a:xfrm>
          <a:custGeom>
            <a:avLst/>
            <a:gdLst/>
            <a:ahLst/>
            <a:cxnLst/>
            <a:rect r="r" b="b" t="t" l="l"/>
            <a:pathLst>
              <a:path h="2734009" w="6799007">
                <a:moveTo>
                  <a:pt x="0" y="0"/>
                </a:moveTo>
                <a:lnTo>
                  <a:pt x="6799007" y="0"/>
                </a:lnTo>
                <a:lnTo>
                  <a:pt x="6799007" y="2734009"/>
                </a:lnTo>
                <a:lnTo>
                  <a:pt x="0" y="2734009"/>
                </a:lnTo>
                <a:lnTo>
                  <a:pt x="0" y="0"/>
                </a:lnTo>
                <a:close/>
              </a:path>
            </a:pathLst>
          </a:custGeom>
          <a:blipFill>
            <a:blip r:embed="rId8"/>
            <a:stretch>
              <a:fillRect l="-7321" t="0" r="-6834"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3"/>
            <a:stretch>
              <a:fillRect l="0" t="0" r="0" b="0"/>
            </a:stretch>
          </a:blipFill>
        </p:spPr>
      </p:sp>
      <p:sp>
        <p:nvSpPr>
          <p:cNvPr name="Freeform 4" id="4"/>
          <p:cNvSpPr/>
          <p:nvPr/>
        </p:nvSpPr>
        <p:spPr>
          <a:xfrm flipH="false" flipV="false" rot="0">
            <a:off x="12841328" y="3284509"/>
            <a:ext cx="5198484" cy="8229600"/>
          </a:xfrm>
          <a:custGeom>
            <a:avLst/>
            <a:gdLst/>
            <a:ahLst/>
            <a:cxnLst/>
            <a:rect r="r" b="b" t="t" l="l"/>
            <a:pathLst>
              <a:path h="8229600" w="5198484">
                <a:moveTo>
                  <a:pt x="0" y="0"/>
                </a:moveTo>
                <a:lnTo>
                  <a:pt x="5198484" y="0"/>
                </a:lnTo>
                <a:lnTo>
                  <a:pt x="5198484" y="8229600"/>
                </a:lnTo>
                <a:lnTo>
                  <a:pt x="0" y="8229600"/>
                </a:lnTo>
                <a:lnTo>
                  <a:pt x="0" y="0"/>
                </a:lnTo>
                <a:close/>
              </a:path>
            </a:pathLst>
          </a:custGeom>
          <a:blipFill>
            <a:blip r:embed="rId4"/>
            <a:stretch>
              <a:fillRect l="0" t="0" r="0" b="0"/>
            </a:stretch>
          </a:blipFill>
        </p:spPr>
      </p:sp>
      <p:sp>
        <p:nvSpPr>
          <p:cNvPr name="TextBox 5" id="5"/>
          <p:cNvSpPr txBox="true"/>
          <p:nvPr/>
        </p:nvSpPr>
        <p:spPr>
          <a:xfrm rot="0">
            <a:off x="4817762" y="1233830"/>
            <a:ext cx="8652476" cy="1032113"/>
          </a:xfrm>
          <a:prstGeom prst="rect">
            <a:avLst/>
          </a:prstGeom>
        </p:spPr>
        <p:txBody>
          <a:bodyPr anchor="t" rtlCol="false" tIns="0" lIns="0" bIns="0" rIns="0">
            <a:spAutoFit/>
          </a:bodyPr>
          <a:lstStyle/>
          <a:p>
            <a:pPr marL="0" indent="0" lvl="0">
              <a:lnSpc>
                <a:spcPts val="6934"/>
              </a:lnSpc>
              <a:spcBef>
                <a:spcPct val="0"/>
              </a:spcBef>
            </a:pPr>
            <a:r>
              <a:rPr lang="en-US" sz="9631">
                <a:solidFill>
                  <a:srgbClr val="FFFFFF"/>
                </a:solidFill>
                <a:latin typeface="Computer Says No"/>
              </a:rPr>
              <a:t>POTENTIAL IMPACT </a:t>
            </a:r>
          </a:p>
        </p:txBody>
      </p:sp>
      <p:sp>
        <p:nvSpPr>
          <p:cNvPr name="TextBox 6" id="6"/>
          <p:cNvSpPr txBox="true"/>
          <p:nvPr/>
        </p:nvSpPr>
        <p:spPr>
          <a:xfrm rot="0">
            <a:off x="1028700" y="2469487"/>
            <a:ext cx="11998568" cy="7170866"/>
          </a:xfrm>
          <a:prstGeom prst="rect">
            <a:avLst/>
          </a:prstGeom>
        </p:spPr>
        <p:txBody>
          <a:bodyPr anchor="t" rtlCol="false" tIns="0" lIns="0" bIns="0" rIns="0">
            <a:spAutoFit/>
          </a:bodyPr>
          <a:lstStyle/>
          <a:p>
            <a:pPr>
              <a:lnSpc>
                <a:spcPts val="4383"/>
              </a:lnSpc>
            </a:pPr>
            <a:r>
              <a:rPr lang="en-US" sz="2705">
                <a:solidFill>
                  <a:srgbClr val="FFFFFF"/>
                </a:solidFill>
                <a:latin typeface="Poppins Light"/>
              </a:rPr>
              <a:t>•The adoption of ML/DL for drowsiness detection has the potential to revolutionize safety across various domains:</a:t>
            </a:r>
          </a:p>
          <a:p>
            <a:pPr>
              <a:lnSpc>
                <a:spcPts val="4383"/>
              </a:lnSpc>
            </a:pPr>
            <a:r>
              <a:rPr lang="en-US" sz="2705">
                <a:solidFill>
                  <a:srgbClr val="FFFFFF"/>
                </a:solidFill>
                <a:latin typeface="Poppins Light"/>
              </a:rPr>
              <a:t>               1.   In transportation, it can prevent accidents caused by drowsy driving, saving lives and reducing injuries.</a:t>
            </a:r>
          </a:p>
          <a:p>
            <a:pPr>
              <a:lnSpc>
                <a:spcPts val="4383"/>
              </a:lnSpc>
            </a:pPr>
            <a:r>
              <a:rPr lang="en-US" sz="2705">
                <a:solidFill>
                  <a:srgbClr val="FFFFFF"/>
                </a:solidFill>
                <a:latin typeface="Poppins"/>
              </a:rPr>
              <a:t>               2.   </a:t>
            </a:r>
            <a:r>
              <a:rPr lang="en-US" sz="2705">
                <a:solidFill>
                  <a:srgbClr val="FFFFFF"/>
                </a:solidFill>
                <a:latin typeface="Poppins Light"/>
              </a:rPr>
              <a:t>In the workplace, it can enhance the safety of employees operating heavy machinery or performing critical tasks.</a:t>
            </a:r>
          </a:p>
          <a:p>
            <a:pPr>
              <a:lnSpc>
                <a:spcPts val="4383"/>
              </a:lnSpc>
            </a:pPr>
            <a:r>
              <a:rPr lang="en-US" sz="2705">
                <a:solidFill>
                  <a:srgbClr val="FFFFFF"/>
                </a:solidFill>
                <a:latin typeface="Poppins"/>
              </a:rPr>
              <a:t>                3.  </a:t>
            </a:r>
            <a:r>
              <a:rPr lang="en-US" sz="2705">
                <a:solidFill>
                  <a:srgbClr val="FFFFFF"/>
                </a:solidFill>
                <a:latin typeface="Poppins Light"/>
              </a:rPr>
              <a:t>In healthcare, it can ensure the alertness of healthcare professionals, preventing errors and ensuring patient safety.</a:t>
            </a:r>
          </a:p>
          <a:p>
            <a:pPr>
              <a:lnSpc>
                <a:spcPts val="4383"/>
              </a:lnSpc>
            </a:pPr>
            <a:r>
              <a:rPr lang="en-US" sz="2705">
                <a:solidFill>
                  <a:srgbClr val="FFFFFF"/>
                </a:solidFill>
                <a:latin typeface="Poppins Light"/>
              </a:rPr>
              <a:t>•Beyond safety, this technology can improve overall well-being by reducing fatigue-related stress, enhancing productivity, and promoting healthier lifestyles.</a:t>
            </a:r>
          </a:p>
          <a:p>
            <a:pPr>
              <a:lnSpc>
                <a:spcPts val="4383"/>
              </a:lnSpc>
            </a:pPr>
          </a:p>
          <a:p>
            <a:pPr>
              <a:lnSpc>
                <a:spcPts val="4383"/>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309668" y="2653349"/>
            <a:ext cx="6988487" cy="5595357"/>
          </a:xfrm>
          <a:custGeom>
            <a:avLst/>
            <a:gdLst/>
            <a:ahLst/>
            <a:cxnLst/>
            <a:rect r="r" b="b" t="t" l="l"/>
            <a:pathLst>
              <a:path h="5595357" w="6988487">
                <a:moveTo>
                  <a:pt x="0" y="0"/>
                </a:moveTo>
                <a:lnTo>
                  <a:pt x="6988487" y="0"/>
                </a:lnTo>
                <a:lnTo>
                  <a:pt x="6988487" y="5595357"/>
                </a:lnTo>
                <a:lnTo>
                  <a:pt x="0" y="5595357"/>
                </a:lnTo>
                <a:lnTo>
                  <a:pt x="0" y="0"/>
                </a:lnTo>
                <a:close/>
              </a:path>
            </a:pathLst>
          </a:custGeom>
          <a:blipFill>
            <a:blip r:embed="rId2"/>
            <a:stretch>
              <a:fillRect l="0" t="0" r="0" b="0"/>
            </a:stretch>
          </a:blipFill>
        </p:spPr>
      </p:sp>
      <p:sp>
        <p:nvSpPr>
          <p:cNvPr name="Freeform 3" id="3"/>
          <p:cNvSpPr/>
          <p:nvPr/>
        </p:nvSpPr>
        <p:spPr>
          <a:xfrm flipH="false" flipV="false" rot="0">
            <a:off x="14135996" y="-2163135"/>
            <a:ext cx="6613789" cy="5640759"/>
          </a:xfrm>
          <a:custGeom>
            <a:avLst/>
            <a:gdLst/>
            <a:ahLst/>
            <a:cxnLst/>
            <a:rect r="r" b="b" t="t" l="l"/>
            <a:pathLst>
              <a:path h="5640759" w="6613789">
                <a:moveTo>
                  <a:pt x="0" y="0"/>
                </a:moveTo>
                <a:lnTo>
                  <a:pt x="6613790" y="0"/>
                </a:lnTo>
                <a:lnTo>
                  <a:pt x="6613790" y="5640759"/>
                </a:lnTo>
                <a:lnTo>
                  <a:pt x="0" y="5640759"/>
                </a:lnTo>
                <a:lnTo>
                  <a:pt x="0" y="0"/>
                </a:lnTo>
                <a:close/>
              </a:path>
            </a:pathLst>
          </a:custGeom>
          <a:blipFill>
            <a:blip r:embed="rId3"/>
            <a:stretch>
              <a:fillRect l="0" t="0" r="0" b="0"/>
            </a:stretch>
          </a:blipFill>
        </p:spPr>
      </p:sp>
      <p:sp>
        <p:nvSpPr>
          <p:cNvPr name="TextBox 4" id="4"/>
          <p:cNvSpPr txBox="true"/>
          <p:nvPr/>
        </p:nvSpPr>
        <p:spPr>
          <a:xfrm rot="0">
            <a:off x="5148635" y="1768530"/>
            <a:ext cx="8512282" cy="1230699"/>
          </a:xfrm>
          <a:prstGeom prst="rect">
            <a:avLst/>
          </a:prstGeom>
        </p:spPr>
        <p:txBody>
          <a:bodyPr anchor="t" rtlCol="false" tIns="0" lIns="0" bIns="0" rIns="0">
            <a:spAutoFit/>
          </a:bodyPr>
          <a:lstStyle/>
          <a:p>
            <a:pPr algn="just" marL="0" indent="0" lvl="0">
              <a:lnSpc>
                <a:spcPts val="8235"/>
              </a:lnSpc>
              <a:spcBef>
                <a:spcPct val="0"/>
              </a:spcBef>
            </a:pPr>
            <a:r>
              <a:rPr lang="en-US" sz="11438">
                <a:solidFill>
                  <a:srgbClr val="6866E1"/>
                </a:solidFill>
                <a:latin typeface="Computer Says No"/>
              </a:rPr>
              <a:t>BUSSINESS CANVAS</a:t>
            </a:r>
          </a:p>
        </p:txBody>
      </p:sp>
      <p:grpSp>
        <p:nvGrpSpPr>
          <p:cNvPr name="Group 5" id="5"/>
          <p:cNvGrpSpPr/>
          <p:nvPr/>
        </p:nvGrpSpPr>
        <p:grpSpPr>
          <a:xfrm rot="0">
            <a:off x="7984048" y="3189728"/>
            <a:ext cx="8105145" cy="2661349"/>
            <a:chOff x="0" y="0"/>
            <a:chExt cx="10806860" cy="3548465"/>
          </a:xfrm>
        </p:grpSpPr>
        <p:grpSp>
          <p:nvGrpSpPr>
            <p:cNvPr name="Group 6" id="6"/>
            <p:cNvGrpSpPr/>
            <p:nvPr/>
          </p:nvGrpSpPr>
          <p:grpSpPr>
            <a:xfrm rot="0">
              <a:off x="0" y="0"/>
              <a:ext cx="3558243" cy="907213"/>
              <a:chOff x="0" y="0"/>
              <a:chExt cx="702863" cy="179203"/>
            </a:xfrm>
          </p:grpSpPr>
          <p:sp>
            <p:nvSpPr>
              <p:cNvPr name="Freeform 7" id="7"/>
              <p:cNvSpPr/>
              <p:nvPr/>
            </p:nvSpPr>
            <p:spPr>
              <a:xfrm flipH="false" flipV="false" rot="0">
                <a:off x="0" y="0"/>
                <a:ext cx="702863" cy="179203"/>
              </a:xfrm>
              <a:custGeom>
                <a:avLst/>
                <a:gdLst/>
                <a:ahLst/>
                <a:cxnLst/>
                <a:rect r="r" b="b" t="t" l="l"/>
                <a:pathLst>
                  <a:path h="179203" w="702863">
                    <a:moveTo>
                      <a:pt x="0" y="0"/>
                    </a:moveTo>
                    <a:lnTo>
                      <a:pt x="702863" y="0"/>
                    </a:lnTo>
                    <a:lnTo>
                      <a:pt x="702863" y="179203"/>
                    </a:lnTo>
                    <a:lnTo>
                      <a:pt x="0" y="179203"/>
                    </a:lnTo>
                    <a:close/>
                  </a:path>
                </a:pathLst>
              </a:custGeom>
              <a:solidFill>
                <a:srgbClr val="000000">
                  <a:alpha val="0"/>
                </a:srgbClr>
              </a:solidFill>
              <a:ln w="19050" cap="sq">
                <a:solidFill>
                  <a:srgbClr val="FFFFFF"/>
                </a:solidFill>
                <a:prstDash val="solid"/>
                <a:miter/>
              </a:ln>
            </p:spPr>
          </p:sp>
          <p:sp>
            <p:nvSpPr>
              <p:cNvPr name="TextBox 8" id="8"/>
              <p:cNvSpPr txBox="true"/>
              <p:nvPr/>
            </p:nvSpPr>
            <p:spPr>
              <a:xfrm>
                <a:off x="0" y="-104775"/>
                <a:ext cx="702863" cy="283978"/>
              </a:xfrm>
              <a:prstGeom prst="rect">
                <a:avLst/>
              </a:prstGeom>
            </p:spPr>
            <p:txBody>
              <a:bodyPr anchor="ctr" rtlCol="false" tIns="50800" lIns="50800" bIns="50800" rIns="50800"/>
              <a:lstStyle/>
              <a:p>
                <a:pPr algn="ctr" marL="0" indent="0" lvl="1">
                  <a:lnSpc>
                    <a:spcPts val="3706"/>
                  </a:lnSpc>
                  <a:spcBef>
                    <a:spcPct val="0"/>
                  </a:spcBef>
                </a:pPr>
                <a:r>
                  <a:rPr lang="en-US" sz="2288">
                    <a:solidFill>
                      <a:srgbClr val="FFFFFF"/>
                    </a:solidFill>
                    <a:latin typeface="Poppins Light"/>
                  </a:rPr>
                  <a:t>KEY PARTNERS</a:t>
                </a:r>
              </a:p>
            </p:txBody>
          </p:sp>
        </p:grpSp>
        <p:sp>
          <p:nvSpPr>
            <p:cNvPr name="TextBox 9" id="9"/>
            <p:cNvSpPr txBox="true"/>
            <p:nvPr/>
          </p:nvSpPr>
          <p:spPr>
            <a:xfrm rot="0">
              <a:off x="0" y="1117932"/>
              <a:ext cx="10806860" cy="2430533"/>
            </a:xfrm>
            <a:prstGeom prst="rect">
              <a:avLst/>
            </a:prstGeom>
          </p:spPr>
          <p:txBody>
            <a:bodyPr anchor="t" rtlCol="false" tIns="0" lIns="0" bIns="0" rIns="0">
              <a:spAutoFit/>
            </a:bodyPr>
            <a:lstStyle/>
            <a:p>
              <a:pPr marL="399778" indent="-199889" lvl="1">
                <a:lnSpc>
                  <a:spcPts val="2999"/>
                </a:lnSpc>
                <a:buFont typeface="Arial"/>
                <a:buChar char="•"/>
              </a:pPr>
              <a:r>
                <a:rPr lang="en-US" sz="1851">
                  <a:solidFill>
                    <a:srgbClr val="FFFFFF"/>
                  </a:solidFill>
                  <a:latin typeface="Poppins Light"/>
                </a:rPr>
                <a:t>Drivers</a:t>
              </a:r>
            </a:p>
            <a:p>
              <a:pPr marL="399778" indent="-199889" lvl="1">
                <a:lnSpc>
                  <a:spcPts val="2999"/>
                </a:lnSpc>
                <a:buFont typeface="Arial"/>
                <a:buChar char="•"/>
              </a:pPr>
              <a:r>
                <a:rPr lang="en-US" sz="1851">
                  <a:solidFill>
                    <a:srgbClr val="FFFFFF"/>
                  </a:solidFill>
                  <a:latin typeface="Poppins Light"/>
                </a:rPr>
                <a:t>Electronic Companies</a:t>
              </a:r>
            </a:p>
            <a:p>
              <a:pPr marL="399778" indent="-199889" lvl="1">
                <a:lnSpc>
                  <a:spcPts val="2999"/>
                </a:lnSpc>
                <a:buFont typeface="Arial"/>
                <a:buChar char="•"/>
              </a:pPr>
              <a:r>
                <a:rPr lang="en-US" sz="1851">
                  <a:solidFill>
                    <a:srgbClr val="FFFFFF"/>
                  </a:solidFill>
                  <a:latin typeface="Poppins Light"/>
                </a:rPr>
                <a:t>Vehicle Campanies </a:t>
              </a:r>
            </a:p>
            <a:p>
              <a:pPr marL="399778" indent="-199889" lvl="1">
                <a:lnSpc>
                  <a:spcPts val="2999"/>
                </a:lnSpc>
                <a:buFont typeface="Arial"/>
                <a:buChar char="•"/>
              </a:pPr>
              <a:r>
                <a:rPr lang="en-US" sz="1851">
                  <a:solidFill>
                    <a:srgbClr val="FFFFFF"/>
                  </a:solidFill>
                  <a:latin typeface="Poppins Light"/>
                </a:rPr>
                <a:t>Product based Companies</a:t>
              </a:r>
            </a:p>
            <a:p>
              <a:pPr>
                <a:lnSpc>
                  <a:spcPts val="2999"/>
                </a:lnSpc>
              </a:pPr>
            </a:p>
          </p:txBody>
        </p:sp>
      </p:grpSp>
      <p:grpSp>
        <p:nvGrpSpPr>
          <p:cNvPr name="Group 10" id="10"/>
          <p:cNvGrpSpPr/>
          <p:nvPr/>
        </p:nvGrpSpPr>
        <p:grpSpPr>
          <a:xfrm rot="0">
            <a:off x="7984048" y="5670102"/>
            <a:ext cx="2668682" cy="680410"/>
            <a:chOff x="0" y="0"/>
            <a:chExt cx="702863" cy="179203"/>
          </a:xfrm>
        </p:grpSpPr>
        <p:sp>
          <p:nvSpPr>
            <p:cNvPr name="Freeform 11" id="11"/>
            <p:cNvSpPr/>
            <p:nvPr/>
          </p:nvSpPr>
          <p:spPr>
            <a:xfrm flipH="false" flipV="false" rot="0">
              <a:off x="0" y="0"/>
              <a:ext cx="702863" cy="179203"/>
            </a:xfrm>
            <a:custGeom>
              <a:avLst/>
              <a:gdLst/>
              <a:ahLst/>
              <a:cxnLst/>
              <a:rect r="r" b="b" t="t" l="l"/>
              <a:pathLst>
                <a:path h="179203" w="702863">
                  <a:moveTo>
                    <a:pt x="0" y="0"/>
                  </a:moveTo>
                  <a:lnTo>
                    <a:pt x="702863" y="0"/>
                  </a:lnTo>
                  <a:lnTo>
                    <a:pt x="702863" y="179203"/>
                  </a:lnTo>
                  <a:lnTo>
                    <a:pt x="0" y="179203"/>
                  </a:lnTo>
                  <a:close/>
                </a:path>
              </a:pathLst>
            </a:custGeom>
            <a:solidFill>
              <a:srgbClr val="000000">
                <a:alpha val="0"/>
              </a:srgbClr>
            </a:solidFill>
            <a:ln w="19050" cap="sq">
              <a:solidFill>
                <a:srgbClr val="FFFFFF"/>
              </a:solidFill>
              <a:prstDash val="solid"/>
              <a:miter/>
            </a:ln>
          </p:spPr>
        </p:sp>
        <p:sp>
          <p:nvSpPr>
            <p:cNvPr name="TextBox 12" id="12"/>
            <p:cNvSpPr txBox="true"/>
            <p:nvPr/>
          </p:nvSpPr>
          <p:spPr>
            <a:xfrm>
              <a:off x="0" y="-104775"/>
              <a:ext cx="702863" cy="283978"/>
            </a:xfrm>
            <a:prstGeom prst="rect">
              <a:avLst/>
            </a:prstGeom>
          </p:spPr>
          <p:txBody>
            <a:bodyPr anchor="ctr" rtlCol="false" tIns="50800" lIns="50800" bIns="50800" rIns="50800"/>
            <a:lstStyle/>
            <a:p>
              <a:pPr algn="ctr" marL="0" indent="0" lvl="1">
                <a:lnSpc>
                  <a:spcPts val="3706"/>
                </a:lnSpc>
                <a:spcBef>
                  <a:spcPct val="0"/>
                </a:spcBef>
              </a:pPr>
              <a:r>
                <a:rPr lang="en-US" sz="2288">
                  <a:solidFill>
                    <a:srgbClr val="FFFFFF"/>
                  </a:solidFill>
                  <a:latin typeface="Poppins Light"/>
                </a:rPr>
                <a:t>Cost Structure</a:t>
              </a:r>
            </a:p>
          </p:txBody>
        </p:sp>
      </p:grpSp>
      <p:sp>
        <p:nvSpPr>
          <p:cNvPr name="TextBox 13" id="13"/>
          <p:cNvSpPr txBox="true"/>
          <p:nvPr/>
        </p:nvSpPr>
        <p:spPr>
          <a:xfrm rot="0">
            <a:off x="7984048" y="6458545"/>
            <a:ext cx="8105145" cy="2215806"/>
          </a:xfrm>
          <a:prstGeom prst="rect">
            <a:avLst/>
          </a:prstGeom>
        </p:spPr>
        <p:txBody>
          <a:bodyPr anchor="t" rtlCol="false" tIns="0" lIns="0" bIns="0" rIns="0">
            <a:spAutoFit/>
          </a:bodyPr>
          <a:lstStyle/>
          <a:p>
            <a:pPr marL="399778" indent="-199889" lvl="1">
              <a:lnSpc>
                <a:spcPts val="2999"/>
              </a:lnSpc>
              <a:buFont typeface="Arial"/>
              <a:buChar char="•"/>
            </a:pPr>
            <a:r>
              <a:rPr lang="en-US" sz="1851">
                <a:solidFill>
                  <a:srgbClr val="FFFFFF"/>
                </a:solidFill>
                <a:latin typeface="Poppins Light"/>
              </a:rPr>
              <a:t>Camera and Sensors : Rs.10,000/-</a:t>
            </a:r>
          </a:p>
          <a:p>
            <a:pPr marL="399778" indent="-199889" lvl="1">
              <a:lnSpc>
                <a:spcPts val="2999"/>
              </a:lnSpc>
              <a:buFont typeface="Arial"/>
              <a:buChar char="•"/>
            </a:pPr>
            <a:r>
              <a:rPr lang="en-US" sz="1851">
                <a:solidFill>
                  <a:srgbClr val="FFFFFF"/>
                </a:solidFill>
                <a:latin typeface="Poppins Light"/>
              </a:rPr>
              <a:t>Processing Data : Rs.10,0000/-</a:t>
            </a:r>
          </a:p>
          <a:p>
            <a:pPr marL="399778" indent="-199889" lvl="1">
              <a:lnSpc>
                <a:spcPts val="2999"/>
              </a:lnSpc>
              <a:buFont typeface="Arial"/>
              <a:buChar char="•"/>
            </a:pPr>
            <a:r>
              <a:rPr lang="en-US" sz="1851">
                <a:solidFill>
                  <a:srgbClr val="FFFFFF"/>
                </a:solidFill>
                <a:latin typeface="Poppins Light"/>
              </a:rPr>
              <a:t>Dsiplay /Alert System : Rs.2,500/-</a:t>
            </a:r>
          </a:p>
          <a:p>
            <a:pPr marL="399778" indent="-199889" lvl="1">
              <a:lnSpc>
                <a:spcPts val="2999"/>
              </a:lnSpc>
              <a:buFont typeface="Arial"/>
              <a:buChar char="•"/>
            </a:pPr>
            <a:r>
              <a:rPr lang="en-US" sz="1851">
                <a:solidFill>
                  <a:srgbClr val="FFFFFF"/>
                </a:solidFill>
                <a:latin typeface="Poppins Light"/>
              </a:rPr>
              <a:t>Software Development along with UI : Rs.3,00,000/- approx</a:t>
            </a:r>
          </a:p>
          <a:p>
            <a:pPr marL="399778" indent="-199889" lvl="1">
              <a:lnSpc>
                <a:spcPts val="2999"/>
              </a:lnSpc>
              <a:buFont typeface="Arial"/>
              <a:buChar char="•"/>
            </a:pPr>
            <a:r>
              <a:rPr lang="en-US" sz="1851">
                <a:solidFill>
                  <a:srgbClr val="FFFFFF"/>
                </a:solidFill>
                <a:latin typeface="Poppins Light"/>
              </a:rPr>
              <a:t>Testing and Installation : Rs.1,00,000/- approx</a:t>
            </a:r>
          </a:p>
          <a:p>
            <a:pPr>
              <a:lnSpc>
                <a:spcPts val="2999"/>
              </a:lnSpc>
            </a:pPr>
            <a:r>
              <a:rPr lang="en-US" sz="1851">
                <a:solidFill>
                  <a:srgbClr val="FFFFFF"/>
                </a:solidFill>
                <a:latin typeface="Poppins Light"/>
              </a:rPr>
              <a:t>                                TOTAL COST : Rs. 4,50,000/- approx</a:t>
            </a:r>
          </a:p>
        </p:txBody>
      </p:sp>
      <p:grpSp>
        <p:nvGrpSpPr>
          <p:cNvPr name="Group 14" id="14"/>
          <p:cNvGrpSpPr/>
          <p:nvPr/>
        </p:nvGrpSpPr>
        <p:grpSpPr>
          <a:xfrm rot="0">
            <a:off x="12497788" y="4254396"/>
            <a:ext cx="2668682" cy="680410"/>
            <a:chOff x="0" y="0"/>
            <a:chExt cx="702863" cy="179203"/>
          </a:xfrm>
        </p:grpSpPr>
        <p:sp>
          <p:nvSpPr>
            <p:cNvPr name="Freeform 15" id="15"/>
            <p:cNvSpPr/>
            <p:nvPr/>
          </p:nvSpPr>
          <p:spPr>
            <a:xfrm flipH="false" flipV="false" rot="0">
              <a:off x="0" y="0"/>
              <a:ext cx="702863" cy="179203"/>
            </a:xfrm>
            <a:custGeom>
              <a:avLst/>
              <a:gdLst/>
              <a:ahLst/>
              <a:cxnLst/>
              <a:rect r="r" b="b" t="t" l="l"/>
              <a:pathLst>
                <a:path h="179203" w="702863">
                  <a:moveTo>
                    <a:pt x="0" y="0"/>
                  </a:moveTo>
                  <a:lnTo>
                    <a:pt x="702863" y="0"/>
                  </a:lnTo>
                  <a:lnTo>
                    <a:pt x="702863" y="179203"/>
                  </a:lnTo>
                  <a:lnTo>
                    <a:pt x="0" y="179203"/>
                  </a:lnTo>
                  <a:close/>
                </a:path>
              </a:pathLst>
            </a:custGeom>
            <a:solidFill>
              <a:srgbClr val="000000">
                <a:alpha val="0"/>
              </a:srgbClr>
            </a:solidFill>
            <a:ln w="19050" cap="sq">
              <a:solidFill>
                <a:srgbClr val="FFFFFF"/>
              </a:solidFill>
              <a:prstDash val="solid"/>
              <a:miter/>
            </a:ln>
          </p:spPr>
        </p:sp>
        <p:sp>
          <p:nvSpPr>
            <p:cNvPr name="TextBox 16" id="16"/>
            <p:cNvSpPr txBox="true"/>
            <p:nvPr/>
          </p:nvSpPr>
          <p:spPr>
            <a:xfrm>
              <a:off x="0" y="-104775"/>
              <a:ext cx="702863" cy="283978"/>
            </a:xfrm>
            <a:prstGeom prst="rect">
              <a:avLst/>
            </a:prstGeom>
          </p:spPr>
          <p:txBody>
            <a:bodyPr anchor="ctr" rtlCol="false" tIns="50800" lIns="50800" bIns="50800" rIns="50800"/>
            <a:lstStyle/>
            <a:p>
              <a:pPr algn="ctr" marL="0" indent="0" lvl="1">
                <a:lnSpc>
                  <a:spcPts val="3706"/>
                </a:lnSpc>
                <a:spcBef>
                  <a:spcPct val="0"/>
                </a:spcBef>
              </a:pPr>
              <a:r>
                <a:rPr lang="en-US" sz="2288">
                  <a:solidFill>
                    <a:srgbClr val="FFFFFF"/>
                  </a:solidFill>
                  <a:latin typeface="Poppins Light"/>
                </a:rPr>
                <a:t>REVENUE </a:t>
              </a:r>
            </a:p>
          </p:txBody>
        </p:sp>
      </p:grpSp>
      <p:sp>
        <p:nvSpPr>
          <p:cNvPr name="TextBox 17" id="17"/>
          <p:cNvSpPr txBox="true"/>
          <p:nvPr/>
        </p:nvSpPr>
        <p:spPr>
          <a:xfrm rot="0">
            <a:off x="12497788" y="5071414"/>
            <a:ext cx="8105145" cy="1101381"/>
          </a:xfrm>
          <a:prstGeom prst="rect">
            <a:avLst/>
          </a:prstGeom>
        </p:spPr>
        <p:txBody>
          <a:bodyPr anchor="t" rtlCol="false" tIns="0" lIns="0" bIns="0" rIns="0">
            <a:spAutoFit/>
          </a:bodyPr>
          <a:lstStyle/>
          <a:p>
            <a:pPr marL="399778" indent="-199889" lvl="1">
              <a:lnSpc>
                <a:spcPts val="2999"/>
              </a:lnSpc>
              <a:buFont typeface="Arial"/>
              <a:buChar char="•"/>
            </a:pPr>
            <a:r>
              <a:rPr lang="en-US" sz="1851">
                <a:solidFill>
                  <a:srgbClr val="FFFFFF"/>
                </a:solidFill>
                <a:latin typeface="Poppins"/>
              </a:rPr>
              <a:t>Primary Revnue from drivers on our device</a:t>
            </a:r>
          </a:p>
          <a:p>
            <a:pPr marL="399778" indent="-199889" lvl="1">
              <a:lnSpc>
                <a:spcPts val="2999"/>
              </a:lnSpc>
              <a:buFont typeface="Arial"/>
              <a:buChar char="•"/>
            </a:pPr>
            <a:r>
              <a:rPr lang="en-US" sz="1851">
                <a:solidFill>
                  <a:srgbClr val="FFFFFF"/>
                </a:solidFill>
                <a:latin typeface="Poppins"/>
              </a:rPr>
              <a:t>Secondary Revenue include maintenance</a:t>
            </a:r>
          </a:p>
          <a:p>
            <a:pPr>
              <a:lnSpc>
                <a:spcPts val="2999"/>
              </a:lnSpc>
            </a:pPr>
            <a:r>
              <a:rPr lang="en-US" sz="1851">
                <a:solidFill>
                  <a:srgbClr val="FFFFFF"/>
                </a:solidFill>
                <a:latin typeface="Poppins"/>
              </a:rPr>
              <a:t> and specialized vehicle modification and parts.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9144000" y="1028700"/>
            <a:ext cx="8551449" cy="6896330"/>
          </a:xfrm>
          <a:custGeom>
            <a:avLst/>
            <a:gdLst/>
            <a:ahLst/>
            <a:cxnLst/>
            <a:rect r="r" b="b" t="t" l="l"/>
            <a:pathLst>
              <a:path h="6896330" w="8551449">
                <a:moveTo>
                  <a:pt x="0" y="0"/>
                </a:moveTo>
                <a:lnTo>
                  <a:pt x="8551449" y="0"/>
                </a:lnTo>
                <a:lnTo>
                  <a:pt x="8551449" y="6896330"/>
                </a:lnTo>
                <a:lnTo>
                  <a:pt x="0" y="6896330"/>
                </a:lnTo>
                <a:lnTo>
                  <a:pt x="0" y="0"/>
                </a:lnTo>
                <a:close/>
              </a:path>
            </a:pathLst>
          </a:custGeom>
          <a:blipFill>
            <a:blip r:embed="rId2"/>
            <a:stretch>
              <a:fillRect l="0" t="0" r="0" b="0"/>
            </a:stretch>
          </a:blipFill>
        </p:spPr>
      </p:sp>
      <p:sp>
        <p:nvSpPr>
          <p:cNvPr name="TextBox 3" id="3"/>
          <p:cNvSpPr txBox="true"/>
          <p:nvPr/>
        </p:nvSpPr>
        <p:spPr>
          <a:xfrm rot="0">
            <a:off x="504223" y="1666875"/>
            <a:ext cx="8392383" cy="1509102"/>
          </a:xfrm>
          <a:prstGeom prst="rect">
            <a:avLst/>
          </a:prstGeom>
        </p:spPr>
        <p:txBody>
          <a:bodyPr anchor="t" rtlCol="false" tIns="0" lIns="0" bIns="0" rIns="0">
            <a:spAutoFit/>
          </a:bodyPr>
          <a:lstStyle/>
          <a:p>
            <a:pPr algn="ctr" marL="0" indent="0" lvl="0">
              <a:lnSpc>
                <a:spcPts val="10150"/>
              </a:lnSpc>
              <a:spcBef>
                <a:spcPct val="0"/>
              </a:spcBef>
            </a:pPr>
            <a:r>
              <a:rPr lang="en-US" sz="14097">
                <a:solidFill>
                  <a:srgbClr val="6866E1"/>
                </a:solidFill>
                <a:latin typeface="Computer Says No"/>
              </a:rPr>
              <a:t>OUR IMPROVEMENT</a:t>
            </a:r>
          </a:p>
        </p:txBody>
      </p:sp>
      <p:sp>
        <p:nvSpPr>
          <p:cNvPr name="TextBox 4" id="4"/>
          <p:cNvSpPr txBox="true"/>
          <p:nvPr/>
        </p:nvSpPr>
        <p:spPr>
          <a:xfrm rot="0">
            <a:off x="504223" y="3109302"/>
            <a:ext cx="7995288" cy="5642910"/>
          </a:xfrm>
          <a:prstGeom prst="rect">
            <a:avLst/>
          </a:prstGeom>
        </p:spPr>
        <p:txBody>
          <a:bodyPr anchor="t" rtlCol="false" tIns="0" lIns="0" bIns="0" rIns="0">
            <a:spAutoFit/>
          </a:bodyPr>
          <a:lstStyle/>
          <a:p>
            <a:pPr>
              <a:lnSpc>
                <a:spcPts val="2923"/>
              </a:lnSpc>
            </a:pPr>
            <a:r>
              <a:rPr lang="en-US" sz="2088">
                <a:solidFill>
                  <a:srgbClr val="FFFFFF"/>
                </a:solidFill>
                <a:latin typeface="Poppins Bold"/>
              </a:rPr>
              <a:t>PHASE 1</a:t>
            </a:r>
            <a:r>
              <a:rPr lang="en-US" sz="2088">
                <a:solidFill>
                  <a:srgbClr val="FFFFFF"/>
                </a:solidFill>
                <a:latin typeface="Poppins Light"/>
              </a:rPr>
              <a:t> : DEVELOPED AN ML BASED BASIC DROWSINESS DETECTION SYSTEM WITH LSTM MODEL</a:t>
            </a:r>
          </a:p>
          <a:p>
            <a:pPr>
              <a:lnSpc>
                <a:spcPts val="2923"/>
              </a:lnSpc>
            </a:pPr>
          </a:p>
          <a:p>
            <a:pPr>
              <a:lnSpc>
                <a:spcPts val="2923"/>
              </a:lnSpc>
            </a:pPr>
            <a:r>
              <a:rPr lang="en-US" sz="2088">
                <a:solidFill>
                  <a:srgbClr val="FFFFFF"/>
                </a:solidFill>
                <a:latin typeface="Poppins Bold"/>
              </a:rPr>
              <a:t>PHASE II : </a:t>
            </a:r>
            <a:r>
              <a:rPr lang="en-US" sz="2088">
                <a:solidFill>
                  <a:srgbClr val="FFFFFF"/>
                </a:solidFill>
                <a:latin typeface="Poppins"/>
              </a:rPr>
              <a:t>DEVELOPMENT OF SOFTWARE SYSTEM BASED ON OPEN CV AND DL MODEL WITH AN ALERT SYSTEM TO THE DRIVER AND THE NEIGHBORING DRIVER </a:t>
            </a:r>
          </a:p>
          <a:p>
            <a:pPr>
              <a:lnSpc>
                <a:spcPts val="2923"/>
              </a:lnSpc>
            </a:pPr>
          </a:p>
          <a:p>
            <a:pPr>
              <a:lnSpc>
                <a:spcPts val="2923"/>
              </a:lnSpc>
            </a:pPr>
          </a:p>
          <a:p>
            <a:pPr>
              <a:lnSpc>
                <a:spcPts val="2923"/>
              </a:lnSpc>
            </a:pPr>
          </a:p>
          <a:p>
            <a:pPr>
              <a:lnSpc>
                <a:spcPts val="4463"/>
              </a:lnSpc>
            </a:pPr>
            <a:r>
              <a:rPr lang="en-US" sz="3188">
                <a:solidFill>
                  <a:srgbClr val="FFFFFF"/>
                </a:solidFill>
                <a:latin typeface="Poppins Bold"/>
              </a:rPr>
              <a:t>OUR FUTURE ENHANCEMENT</a:t>
            </a:r>
          </a:p>
          <a:p>
            <a:pPr marL="450838" indent="-225419" lvl="1">
              <a:lnSpc>
                <a:spcPts val="2923"/>
              </a:lnSpc>
              <a:buFont typeface="Arial"/>
              <a:buChar char="•"/>
            </a:pPr>
            <a:r>
              <a:rPr lang="en-US" sz="2088">
                <a:solidFill>
                  <a:srgbClr val="FFFFFF"/>
                </a:solidFill>
                <a:latin typeface="Poppins"/>
              </a:rPr>
              <a:t>DEVELOPMENT OF HARDWARE WHICH IS TO BE INTEGRATED WITH THE AUTOMOBILES </a:t>
            </a:r>
          </a:p>
          <a:p>
            <a:pPr marL="450838" indent="-225419" lvl="1">
              <a:lnSpc>
                <a:spcPts val="2923"/>
              </a:lnSpc>
              <a:buFont typeface="Arial"/>
              <a:buChar char="•"/>
            </a:pPr>
            <a:r>
              <a:rPr lang="en-US" sz="2088">
                <a:solidFill>
                  <a:srgbClr val="FFFFFF"/>
                </a:solidFill>
                <a:latin typeface="Poppins"/>
              </a:rPr>
              <a:t>TO IMPROVE ACCURACY FURTHER WE NEED TO UPGRADE A SYSTEM WHICH CAN DETECT BASED ON BIOLOGICAL BASED DETECTION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8620763">
            <a:off x="-429086" y="-676113"/>
            <a:ext cx="8987203" cy="4150026"/>
          </a:xfrm>
          <a:custGeom>
            <a:avLst/>
            <a:gdLst/>
            <a:ahLst/>
            <a:cxnLst/>
            <a:rect r="r" b="b" t="t" l="l"/>
            <a:pathLst>
              <a:path h="4150026" w="8987203">
                <a:moveTo>
                  <a:pt x="0" y="0"/>
                </a:moveTo>
                <a:lnTo>
                  <a:pt x="8987203" y="0"/>
                </a:lnTo>
                <a:lnTo>
                  <a:pt x="8987203" y="4150027"/>
                </a:lnTo>
                <a:lnTo>
                  <a:pt x="0" y="4150027"/>
                </a:lnTo>
                <a:lnTo>
                  <a:pt x="0" y="0"/>
                </a:lnTo>
                <a:close/>
              </a:path>
            </a:pathLst>
          </a:custGeom>
          <a:blipFill>
            <a:blip r:embed="rId2"/>
            <a:stretch>
              <a:fillRect l="0" t="0" r="0" b="0"/>
            </a:stretch>
          </a:blipFill>
        </p:spPr>
      </p:sp>
      <p:sp>
        <p:nvSpPr>
          <p:cNvPr name="Freeform 3" id="3"/>
          <p:cNvSpPr/>
          <p:nvPr/>
        </p:nvSpPr>
        <p:spPr>
          <a:xfrm flipH="false" flipV="false" rot="0">
            <a:off x="1749048" y="1213800"/>
            <a:ext cx="14684628" cy="7859399"/>
          </a:xfrm>
          <a:custGeom>
            <a:avLst/>
            <a:gdLst/>
            <a:ahLst/>
            <a:cxnLst/>
            <a:rect r="r" b="b" t="t" l="l"/>
            <a:pathLst>
              <a:path h="7859399" w="14684628">
                <a:moveTo>
                  <a:pt x="0" y="0"/>
                </a:moveTo>
                <a:lnTo>
                  <a:pt x="14684628" y="0"/>
                </a:lnTo>
                <a:lnTo>
                  <a:pt x="14684628"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l="0" t="-20258" r="0" b="0"/>
            </a:stretch>
          </a:blipFill>
        </p:spPr>
      </p:sp>
      <p:sp>
        <p:nvSpPr>
          <p:cNvPr name="Freeform 4" id="4"/>
          <p:cNvSpPr/>
          <p:nvPr/>
        </p:nvSpPr>
        <p:spPr>
          <a:xfrm flipH="false" flipV="false" rot="0">
            <a:off x="14950717" y="4257922"/>
            <a:ext cx="2965916" cy="6828198"/>
          </a:xfrm>
          <a:custGeom>
            <a:avLst/>
            <a:gdLst/>
            <a:ahLst/>
            <a:cxnLst/>
            <a:rect r="r" b="b" t="t" l="l"/>
            <a:pathLst>
              <a:path h="6828198" w="2965916">
                <a:moveTo>
                  <a:pt x="0" y="0"/>
                </a:moveTo>
                <a:lnTo>
                  <a:pt x="2965917" y="0"/>
                </a:lnTo>
                <a:lnTo>
                  <a:pt x="2965917" y="6828199"/>
                </a:lnTo>
                <a:lnTo>
                  <a:pt x="0" y="6828199"/>
                </a:lnTo>
                <a:lnTo>
                  <a:pt x="0" y="0"/>
                </a:lnTo>
                <a:close/>
              </a:path>
            </a:pathLst>
          </a:custGeom>
          <a:blipFill>
            <a:blip r:embed="rId5"/>
            <a:stretch>
              <a:fillRect l="0" t="0" r="0" b="0"/>
            </a:stretch>
          </a:blipFill>
        </p:spPr>
      </p:sp>
      <p:sp>
        <p:nvSpPr>
          <p:cNvPr name="Freeform 5" id="5"/>
          <p:cNvSpPr/>
          <p:nvPr/>
        </p:nvSpPr>
        <p:spPr>
          <a:xfrm flipH="false" flipV="false" rot="0">
            <a:off x="-107017" y="7672021"/>
            <a:ext cx="4171532" cy="3569725"/>
          </a:xfrm>
          <a:custGeom>
            <a:avLst/>
            <a:gdLst/>
            <a:ahLst/>
            <a:cxnLst/>
            <a:rect r="r" b="b" t="t" l="l"/>
            <a:pathLst>
              <a:path h="3569725" w="4171532">
                <a:moveTo>
                  <a:pt x="0" y="0"/>
                </a:moveTo>
                <a:lnTo>
                  <a:pt x="4171532" y="0"/>
                </a:lnTo>
                <a:lnTo>
                  <a:pt x="4171532" y="3569725"/>
                </a:lnTo>
                <a:lnTo>
                  <a:pt x="0" y="3569725"/>
                </a:lnTo>
                <a:lnTo>
                  <a:pt x="0" y="0"/>
                </a:lnTo>
                <a:close/>
              </a:path>
            </a:pathLst>
          </a:custGeom>
          <a:blipFill>
            <a:blip r:embed="rId6"/>
            <a:stretch>
              <a:fillRect l="0" t="0" r="0" b="0"/>
            </a:stretch>
          </a:blipFill>
        </p:spPr>
      </p:sp>
      <p:sp>
        <p:nvSpPr>
          <p:cNvPr name="TextBox 6" id="6"/>
          <p:cNvSpPr txBox="true"/>
          <p:nvPr/>
        </p:nvSpPr>
        <p:spPr>
          <a:xfrm rot="0">
            <a:off x="3337283" y="2327277"/>
            <a:ext cx="11613435" cy="2330869"/>
          </a:xfrm>
          <a:prstGeom prst="rect">
            <a:avLst/>
          </a:prstGeom>
        </p:spPr>
        <p:txBody>
          <a:bodyPr anchor="t" rtlCol="false" tIns="0" lIns="0" bIns="0" rIns="0">
            <a:spAutoFit/>
          </a:bodyPr>
          <a:lstStyle/>
          <a:p>
            <a:pPr algn="ctr">
              <a:lnSpc>
                <a:spcPts val="8435"/>
              </a:lnSpc>
            </a:pPr>
            <a:r>
              <a:rPr lang="en-US" sz="11715">
                <a:solidFill>
                  <a:srgbClr val="6866E1"/>
                </a:solidFill>
                <a:latin typeface="Computer Says No"/>
              </a:rPr>
              <a:t>C O N C L U S I O N</a:t>
            </a:r>
          </a:p>
          <a:p>
            <a:pPr algn="ctr" marL="0" indent="0" lvl="0">
              <a:lnSpc>
                <a:spcPts val="8435"/>
              </a:lnSpc>
              <a:spcBef>
                <a:spcPct val="0"/>
              </a:spcBef>
            </a:pPr>
          </a:p>
        </p:txBody>
      </p:sp>
      <p:sp>
        <p:nvSpPr>
          <p:cNvPr name="Freeform 7" id="7"/>
          <p:cNvSpPr/>
          <p:nvPr/>
        </p:nvSpPr>
        <p:spPr>
          <a:xfrm flipH="false" flipV="false" rot="0">
            <a:off x="13941740" y="-4440594"/>
            <a:ext cx="8339294" cy="7136224"/>
          </a:xfrm>
          <a:custGeom>
            <a:avLst/>
            <a:gdLst/>
            <a:ahLst/>
            <a:cxnLst/>
            <a:rect r="r" b="b" t="t" l="l"/>
            <a:pathLst>
              <a:path h="7136224" w="8339294">
                <a:moveTo>
                  <a:pt x="0" y="0"/>
                </a:moveTo>
                <a:lnTo>
                  <a:pt x="8339295" y="0"/>
                </a:lnTo>
                <a:lnTo>
                  <a:pt x="8339295" y="7136224"/>
                </a:lnTo>
                <a:lnTo>
                  <a:pt x="0" y="7136224"/>
                </a:lnTo>
                <a:lnTo>
                  <a:pt x="0" y="0"/>
                </a:lnTo>
                <a:close/>
              </a:path>
            </a:pathLst>
          </a:custGeom>
          <a:blipFill>
            <a:blip r:embed="rId6"/>
            <a:stretch>
              <a:fillRect l="0" t="0" r="0" b="0"/>
            </a:stretch>
          </a:blipFill>
        </p:spPr>
      </p:sp>
      <p:sp>
        <p:nvSpPr>
          <p:cNvPr name="TextBox 8" id="8"/>
          <p:cNvSpPr txBox="true"/>
          <p:nvPr/>
        </p:nvSpPr>
        <p:spPr>
          <a:xfrm rot="0">
            <a:off x="2443318" y="3342936"/>
            <a:ext cx="13296088" cy="4946053"/>
          </a:xfrm>
          <a:prstGeom prst="rect">
            <a:avLst/>
          </a:prstGeom>
        </p:spPr>
        <p:txBody>
          <a:bodyPr anchor="t" rtlCol="false" tIns="0" lIns="0" bIns="0" rIns="0">
            <a:spAutoFit/>
          </a:bodyPr>
          <a:lstStyle/>
          <a:p>
            <a:pPr>
              <a:lnSpc>
                <a:spcPts val="3971"/>
              </a:lnSpc>
            </a:pPr>
            <a:r>
              <a:rPr lang="en-US" sz="2451">
                <a:solidFill>
                  <a:srgbClr val="FFFFFF"/>
                </a:solidFill>
                <a:latin typeface="Poppins Light"/>
              </a:rPr>
              <a:t> Drowsiness detection using machine learning and deep learning technologies is of paramount importance, holding the potential to save lives and prevent accidents in various critical settings. While it offers significant promise, it also presents challenges, including data diversity, real-time processing, and ethical considerations, that must be addressed for responsible and effective implementation. Recognizing the vital role of drowsiness detection in enhancing safety and well-being, it is imperative that we continue to advance this technology while remaining vigilant about its limitations, striving for a future where it contributes to a safer and more secure society.</a:t>
            </a:r>
          </a:p>
          <a:p>
            <a:pPr>
              <a:lnSpc>
                <a:spcPts val="3971"/>
              </a:lnSpc>
            </a:pPr>
          </a:p>
          <a:p>
            <a:pPr>
              <a:lnSpc>
                <a:spcPts val="3971"/>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a:off x="5764344" y="5958420"/>
            <a:ext cx="0" cy="5145633"/>
          </a:xfrm>
          <a:prstGeom prst="line">
            <a:avLst/>
          </a:prstGeom>
          <a:ln cap="flat" w="38100">
            <a:solidFill>
              <a:srgbClr val="FFFFFF"/>
            </a:solidFill>
            <a:prstDash val="solid"/>
            <a:headEnd type="none" len="sm" w="sm"/>
            <a:tailEnd type="none" len="sm" w="sm"/>
          </a:ln>
        </p:spPr>
      </p:sp>
      <p:sp>
        <p:nvSpPr>
          <p:cNvPr name="AutoShape 3" id="3"/>
          <p:cNvSpPr/>
          <p:nvPr/>
        </p:nvSpPr>
        <p:spPr>
          <a:xfrm>
            <a:off x="5802444" y="-2572817"/>
            <a:ext cx="0" cy="5145633"/>
          </a:xfrm>
          <a:prstGeom prst="line">
            <a:avLst/>
          </a:prstGeom>
          <a:ln cap="flat" w="38100">
            <a:solidFill>
              <a:srgbClr val="FFFFFF"/>
            </a:solidFill>
            <a:prstDash val="solid"/>
            <a:headEnd type="none" len="sm" w="sm"/>
            <a:tailEnd type="none" len="sm" w="sm"/>
          </a:ln>
        </p:spPr>
      </p:sp>
      <p:sp>
        <p:nvSpPr>
          <p:cNvPr name="Freeform 4" id="4"/>
          <p:cNvSpPr/>
          <p:nvPr/>
        </p:nvSpPr>
        <p:spPr>
          <a:xfrm flipH="false" flipV="false" rot="0">
            <a:off x="10208092" y="-358876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1995996" y="550773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TextBox 6" id="6"/>
          <p:cNvSpPr txBox="true"/>
          <p:nvPr/>
        </p:nvSpPr>
        <p:spPr>
          <a:xfrm rot="0">
            <a:off x="1619702" y="2582224"/>
            <a:ext cx="7747874" cy="3236382"/>
          </a:xfrm>
          <a:prstGeom prst="rect">
            <a:avLst/>
          </a:prstGeom>
        </p:spPr>
        <p:txBody>
          <a:bodyPr anchor="t" rtlCol="false" tIns="0" lIns="0" bIns="0" rIns="0">
            <a:spAutoFit/>
          </a:bodyPr>
          <a:lstStyle/>
          <a:p>
            <a:pPr algn="ctr" marL="0" indent="0" lvl="0">
              <a:lnSpc>
                <a:spcPts val="26366"/>
              </a:lnSpc>
            </a:pPr>
            <a:r>
              <a:rPr lang="en-US" sz="18833">
                <a:solidFill>
                  <a:srgbClr val="6866E1"/>
                </a:solidFill>
                <a:latin typeface="Computer Says No"/>
              </a:rPr>
              <a:t>THANK YOU!</a:t>
            </a:r>
          </a:p>
        </p:txBody>
      </p:sp>
      <p:sp>
        <p:nvSpPr>
          <p:cNvPr name="Freeform 7" id="7"/>
          <p:cNvSpPr/>
          <p:nvPr/>
        </p:nvSpPr>
        <p:spPr>
          <a:xfrm flipH="false" flipV="false" rot="0">
            <a:off x="9144000" y="1550639"/>
            <a:ext cx="8001878" cy="8071895"/>
          </a:xfrm>
          <a:custGeom>
            <a:avLst/>
            <a:gdLst/>
            <a:ahLst/>
            <a:cxnLst/>
            <a:rect r="r" b="b" t="t" l="l"/>
            <a:pathLst>
              <a:path h="8071895" w="8001878">
                <a:moveTo>
                  <a:pt x="0" y="0"/>
                </a:moveTo>
                <a:lnTo>
                  <a:pt x="8001878" y="0"/>
                </a:lnTo>
                <a:lnTo>
                  <a:pt x="8001878" y="8071894"/>
                </a:lnTo>
                <a:lnTo>
                  <a:pt x="0" y="8071894"/>
                </a:lnTo>
                <a:lnTo>
                  <a:pt x="0" y="0"/>
                </a:lnTo>
                <a:close/>
              </a:path>
            </a:pathLst>
          </a:custGeom>
          <a:blipFill>
            <a:blip r:embed="rId3"/>
            <a:stretch>
              <a:fillRect l="0" t="0" r="0" b="0"/>
            </a:stretch>
          </a:blipFill>
        </p:spPr>
      </p:sp>
      <p:sp>
        <p:nvSpPr>
          <p:cNvPr name="Freeform 8" id="8"/>
          <p:cNvSpPr/>
          <p:nvPr/>
        </p:nvSpPr>
        <p:spPr>
          <a:xfrm flipH="false" flipV="false" rot="0">
            <a:off x="-1995996" y="7317810"/>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4"/>
            <a:stretch>
              <a:fillRect l="0" t="0" r="0" b="0"/>
            </a:stretch>
          </a:blipFill>
        </p:spPr>
      </p:sp>
      <p:sp>
        <p:nvSpPr>
          <p:cNvPr name="Freeform 9" id="9"/>
          <p:cNvSpPr/>
          <p:nvPr/>
        </p:nvSpPr>
        <p:spPr>
          <a:xfrm flipH="false" flipV="false" rot="0">
            <a:off x="14771515" y="-3149182"/>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4"/>
            <a:stretch>
              <a:fillRect l="0" t="0" r="0" b="0"/>
            </a:stretch>
          </a:blipFill>
        </p:spPr>
      </p:sp>
    </p:spTree>
  </p:cSld>
  <p:clrMapOvr>
    <a:masterClrMapping/>
  </p:clrMapOvr>
  <p:transition spd="slow">
    <p:cover dir="l"/>
  </p:transition>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896678" y="1290997"/>
            <a:ext cx="5726139" cy="2500874"/>
          </a:xfrm>
          <a:custGeom>
            <a:avLst/>
            <a:gdLst/>
            <a:ahLst/>
            <a:cxnLst/>
            <a:rect r="r" b="b" t="t" l="l"/>
            <a:pathLst>
              <a:path h="2500874" w="5726139">
                <a:moveTo>
                  <a:pt x="0" y="0"/>
                </a:moveTo>
                <a:lnTo>
                  <a:pt x="5726138" y="0"/>
                </a:lnTo>
                <a:lnTo>
                  <a:pt x="5726138" y="2500874"/>
                </a:lnTo>
                <a:lnTo>
                  <a:pt x="0" y="2500874"/>
                </a:lnTo>
                <a:lnTo>
                  <a:pt x="0" y="0"/>
                </a:lnTo>
                <a:close/>
              </a:path>
            </a:pathLst>
          </a:custGeom>
          <a:blipFill>
            <a:blip r:embed="rId2"/>
            <a:stretch>
              <a:fillRect l="0" t="0" r="0" b="0"/>
            </a:stretch>
          </a:blipFill>
        </p:spPr>
      </p:sp>
      <p:sp>
        <p:nvSpPr>
          <p:cNvPr name="AutoShape 3" id="3"/>
          <p:cNvSpPr/>
          <p:nvPr/>
        </p:nvSpPr>
        <p:spPr>
          <a:xfrm flipH="true" flipV="true">
            <a:off x="17259300" y="1028700"/>
            <a:ext cx="0" cy="5786479"/>
          </a:xfrm>
          <a:prstGeom prst="line">
            <a:avLst/>
          </a:prstGeom>
          <a:ln cap="flat" w="38100">
            <a:solidFill>
              <a:srgbClr val="FFFFFF"/>
            </a:solidFill>
            <a:prstDash val="solid"/>
            <a:headEnd type="none" len="sm" w="sm"/>
            <a:tailEnd type="none" len="sm" w="sm"/>
          </a:ln>
        </p:spPr>
      </p:sp>
      <p:grpSp>
        <p:nvGrpSpPr>
          <p:cNvPr name="Group 4" id="4"/>
          <p:cNvGrpSpPr/>
          <p:nvPr/>
        </p:nvGrpSpPr>
        <p:grpSpPr>
          <a:xfrm rot="0">
            <a:off x="1028700" y="4234201"/>
            <a:ext cx="9897232" cy="5006268"/>
            <a:chOff x="0" y="0"/>
            <a:chExt cx="13196309" cy="6675023"/>
          </a:xfrm>
        </p:grpSpPr>
        <p:sp>
          <p:nvSpPr>
            <p:cNvPr name="AutoShape 5" id="5"/>
            <p:cNvSpPr/>
            <p:nvPr/>
          </p:nvSpPr>
          <p:spPr>
            <a:xfrm flipV="true">
              <a:off x="25400" y="0"/>
              <a:ext cx="0" cy="6675023"/>
            </a:xfrm>
            <a:prstGeom prst="line">
              <a:avLst/>
            </a:prstGeom>
            <a:ln cap="flat" w="50800">
              <a:solidFill>
                <a:srgbClr val="FFFFFF"/>
              </a:solidFill>
              <a:prstDash val="solid"/>
              <a:headEnd type="none" len="sm" w="sm"/>
              <a:tailEnd type="none" len="sm" w="sm"/>
            </a:ln>
          </p:spPr>
        </p:sp>
        <p:sp>
          <p:nvSpPr>
            <p:cNvPr name="AutoShape 6" id="6"/>
            <p:cNvSpPr/>
            <p:nvPr/>
          </p:nvSpPr>
          <p:spPr>
            <a:xfrm>
              <a:off x="0" y="6649623"/>
              <a:ext cx="13196309" cy="0"/>
            </a:xfrm>
            <a:prstGeom prst="line">
              <a:avLst/>
            </a:prstGeom>
            <a:ln cap="flat" w="50800">
              <a:solidFill>
                <a:srgbClr val="FFFFFF"/>
              </a:solidFill>
              <a:prstDash val="solid"/>
              <a:headEnd type="none" len="sm" w="sm"/>
              <a:tailEnd type="none" len="sm" w="sm"/>
            </a:ln>
          </p:spPr>
        </p:sp>
      </p:grpSp>
      <p:sp>
        <p:nvSpPr>
          <p:cNvPr name="Freeform 7" id="7"/>
          <p:cNvSpPr/>
          <p:nvPr/>
        </p:nvSpPr>
        <p:spPr>
          <a:xfrm flipH="false" flipV="false" rot="0">
            <a:off x="10925932" y="5660310"/>
            <a:ext cx="6819964" cy="5836080"/>
          </a:xfrm>
          <a:custGeom>
            <a:avLst/>
            <a:gdLst/>
            <a:ahLst/>
            <a:cxnLst/>
            <a:rect r="r" b="b" t="t" l="l"/>
            <a:pathLst>
              <a:path h="5836080" w="6819964">
                <a:moveTo>
                  <a:pt x="0" y="0"/>
                </a:moveTo>
                <a:lnTo>
                  <a:pt x="6819964" y="0"/>
                </a:lnTo>
                <a:lnTo>
                  <a:pt x="6819964" y="5836081"/>
                </a:lnTo>
                <a:lnTo>
                  <a:pt x="0" y="5836081"/>
                </a:lnTo>
                <a:lnTo>
                  <a:pt x="0" y="0"/>
                </a:lnTo>
                <a:close/>
              </a:path>
            </a:pathLst>
          </a:custGeom>
          <a:blipFill>
            <a:blip r:embed="rId3"/>
            <a:stretch>
              <a:fillRect l="0" t="0" r="0" b="0"/>
            </a:stretch>
          </a:blipFill>
        </p:spPr>
      </p:sp>
      <p:sp>
        <p:nvSpPr>
          <p:cNvPr name="TextBox 8" id="8"/>
          <p:cNvSpPr txBox="true"/>
          <p:nvPr/>
        </p:nvSpPr>
        <p:spPr>
          <a:xfrm rot="0">
            <a:off x="4829460" y="1833922"/>
            <a:ext cx="5353298" cy="2362179"/>
          </a:xfrm>
          <a:prstGeom prst="rect">
            <a:avLst/>
          </a:prstGeom>
        </p:spPr>
        <p:txBody>
          <a:bodyPr anchor="t" rtlCol="false" tIns="0" lIns="0" bIns="0" rIns="0">
            <a:spAutoFit/>
          </a:bodyPr>
          <a:lstStyle/>
          <a:p>
            <a:pPr algn="ctr" marL="0" indent="0" lvl="0">
              <a:lnSpc>
                <a:spcPts val="8583"/>
              </a:lnSpc>
              <a:spcBef>
                <a:spcPct val="0"/>
              </a:spcBef>
            </a:pPr>
            <a:r>
              <a:rPr lang="en-US" sz="11922">
                <a:solidFill>
                  <a:srgbClr val="6866E1"/>
                </a:solidFill>
                <a:latin typeface="Computer Says No"/>
              </a:rPr>
              <a:t>TABLE OF CONTENTS</a:t>
            </a:r>
          </a:p>
        </p:txBody>
      </p:sp>
      <p:sp>
        <p:nvSpPr>
          <p:cNvPr name="TextBox 9" id="9"/>
          <p:cNvSpPr txBox="true"/>
          <p:nvPr/>
        </p:nvSpPr>
        <p:spPr>
          <a:xfrm rot="0">
            <a:off x="3006887" y="4342065"/>
            <a:ext cx="6125528" cy="3808459"/>
          </a:xfrm>
          <a:prstGeom prst="rect">
            <a:avLst/>
          </a:prstGeom>
        </p:spPr>
        <p:txBody>
          <a:bodyPr anchor="t" rtlCol="false" tIns="0" lIns="0" bIns="0" rIns="0">
            <a:spAutoFit/>
          </a:bodyPr>
          <a:lstStyle/>
          <a:p>
            <a:pPr marL="660796" indent="-330398" lvl="1">
              <a:lnSpc>
                <a:spcPts val="4284"/>
              </a:lnSpc>
              <a:buFont typeface="Arial"/>
              <a:buChar char="•"/>
            </a:pPr>
            <a:r>
              <a:rPr lang="en-US" sz="3060">
                <a:solidFill>
                  <a:srgbClr val="FFFFFF"/>
                </a:solidFill>
                <a:latin typeface="Poppins Light"/>
              </a:rPr>
              <a:t>Introduction</a:t>
            </a:r>
          </a:p>
          <a:p>
            <a:pPr marL="660796" indent="-330398" lvl="1">
              <a:lnSpc>
                <a:spcPts val="4284"/>
              </a:lnSpc>
              <a:buFont typeface="Arial"/>
              <a:buChar char="•"/>
            </a:pPr>
            <a:r>
              <a:rPr lang="en-US" sz="3060">
                <a:solidFill>
                  <a:srgbClr val="FFFFFF"/>
                </a:solidFill>
                <a:latin typeface="Poppins Light"/>
              </a:rPr>
              <a:t>Objectives</a:t>
            </a:r>
          </a:p>
          <a:p>
            <a:pPr marL="660796" indent="-330398" lvl="1">
              <a:lnSpc>
                <a:spcPts val="4284"/>
              </a:lnSpc>
              <a:buFont typeface="Arial"/>
              <a:buChar char="•"/>
            </a:pPr>
            <a:r>
              <a:rPr lang="en-US" sz="3060">
                <a:solidFill>
                  <a:srgbClr val="FFFFFF"/>
                </a:solidFill>
                <a:latin typeface="Poppins Light"/>
              </a:rPr>
              <a:t>Existing System</a:t>
            </a:r>
          </a:p>
          <a:p>
            <a:pPr marL="660796" indent="-330398" lvl="1">
              <a:lnSpc>
                <a:spcPts val="4284"/>
              </a:lnSpc>
              <a:buFont typeface="Arial"/>
              <a:buChar char="•"/>
            </a:pPr>
            <a:r>
              <a:rPr lang="en-US" sz="3060">
                <a:solidFill>
                  <a:srgbClr val="FFFFFF"/>
                </a:solidFill>
                <a:latin typeface="Poppins Light"/>
              </a:rPr>
              <a:t>Proposed System</a:t>
            </a:r>
          </a:p>
          <a:p>
            <a:pPr marL="660796" indent="-330398" lvl="1">
              <a:lnSpc>
                <a:spcPts val="4284"/>
              </a:lnSpc>
              <a:buFont typeface="Arial"/>
              <a:buChar char="•"/>
            </a:pPr>
            <a:r>
              <a:rPr lang="en-US" sz="3060">
                <a:solidFill>
                  <a:srgbClr val="FFFFFF"/>
                </a:solidFill>
                <a:latin typeface="Poppins Light"/>
              </a:rPr>
              <a:t>Coding and Execution</a:t>
            </a:r>
          </a:p>
          <a:p>
            <a:pPr marL="660796" indent="-330398" lvl="1">
              <a:lnSpc>
                <a:spcPts val="4284"/>
              </a:lnSpc>
              <a:buFont typeface="Arial"/>
              <a:buChar char="•"/>
            </a:pPr>
            <a:r>
              <a:rPr lang="en-US" sz="3060">
                <a:solidFill>
                  <a:srgbClr val="FFFFFF"/>
                </a:solidFill>
                <a:latin typeface="Poppins Light"/>
              </a:rPr>
              <a:t>Potential Impact</a:t>
            </a:r>
          </a:p>
          <a:p>
            <a:pPr marL="660796" indent="-330398" lvl="1">
              <a:lnSpc>
                <a:spcPts val="4284"/>
              </a:lnSpc>
              <a:buFont typeface="Arial"/>
              <a:buChar char="•"/>
            </a:pPr>
            <a:r>
              <a:rPr lang="en-US" sz="3060">
                <a:solidFill>
                  <a:srgbClr val="FFFFFF"/>
                </a:solidFill>
                <a:latin typeface="Poppins Light"/>
              </a:rPr>
              <a:t>Conclusion</a:t>
            </a:r>
          </a:p>
        </p:txBody>
      </p:sp>
      <p:sp>
        <p:nvSpPr>
          <p:cNvPr name="TextBox 10" id="10"/>
          <p:cNvSpPr txBox="true"/>
          <p:nvPr/>
        </p:nvSpPr>
        <p:spPr>
          <a:xfrm rot="0">
            <a:off x="9815392" y="4342065"/>
            <a:ext cx="738209" cy="3808459"/>
          </a:xfrm>
          <a:prstGeom prst="rect">
            <a:avLst/>
          </a:prstGeom>
        </p:spPr>
        <p:txBody>
          <a:bodyPr anchor="t" rtlCol="false" tIns="0" lIns="0" bIns="0" rIns="0">
            <a:spAutoFit/>
          </a:bodyPr>
          <a:lstStyle/>
          <a:p>
            <a:pPr algn="r">
              <a:lnSpc>
                <a:spcPts val="4284"/>
              </a:lnSpc>
            </a:pPr>
            <a:r>
              <a:rPr lang="en-US" sz="3060">
                <a:solidFill>
                  <a:srgbClr val="FFFFFF"/>
                </a:solidFill>
                <a:latin typeface="Poppins"/>
              </a:rPr>
              <a:t>01</a:t>
            </a:r>
          </a:p>
          <a:p>
            <a:pPr algn="r">
              <a:lnSpc>
                <a:spcPts val="4284"/>
              </a:lnSpc>
            </a:pPr>
            <a:r>
              <a:rPr lang="en-US" sz="3060">
                <a:solidFill>
                  <a:srgbClr val="FFFFFF"/>
                </a:solidFill>
                <a:latin typeface="Poppins"/>
              </a:rPr>
              <a:t>02</a:t>
            </a:r>
          </a:p>
          <a:p>
            <a:pPr algn="r">
              <a:lnSpc>
                <a:spcPts val="4284"/>
              </a:lnSpc>
            </a:pPr>
            <a:r>
              <a:rPr lang="en-US" sz="3060">
                <a:solidFill>
                  <a:srgbClr val="FFFFFF"/>
                </a:solidFill>
                <a:latin typeface="Poppins"/>
              </a:rPr>
              <a:t>03</a:t>
            </a:r>
          </a:p>
          <a:p>
            <a:pPr algn="r">
              <a:lnSpc>
                <a:spcPts val="4284"/>
              </a:lnSpc>
            </a:pPr>
            <a:r>
              <a:rPr lang="en-US" sz="3060">
                <a:solidFill>
                  <a:srgbClr val="FFFFFF"/>
                </a:solidFill>
                <a:latin typeface="Poppins"/>
              </a:rPr>
              <a:t>04</a:t>
            </a:r>
          </a:p>
          <a:p>
            <a:pPr algn="r">
              <a:lnSpc>
                <a:spcPts val="4284"/>
              </a:lnSpc>
            </a:pPr>
            <a:r>
              <a:rPr lang="en-US" sz="3060">
                <a:solidFill>
                  <a:srgbClr val="FFFFFF"/>
                </a:solidFill>
                <a:latin typeface="Poppins"/>
              </a:rPr>
              <a:t>05</a:t>
            </a:r>
          </a:p>
          <a:p>
            <a:pPr algn="r">
              <a:lnSpc>
                <a:spcPts val="4284"/>
              </a:lnSpc>
            </a:pPr>
            <a:r>
              <a:rPr lang="en-US" sz="3060">
                <a:solidFill>
                  <a:srgbClr val="FFFFFF"/>
                </a:solidFill>
                <a:latin typeface="Poppins"/>
              </a:rPr>
              <a:t>06</a:t>
            </a:r>
          </a:p>
          <a:p>
            <a:pPr algn="r">
              <a:lnSpc>
                <a:spcPts val="4284"/>
              </a:lnSpc>
            </a:pPr>
            <a:r>
              <a:rPr lang="en-US" sz="3060">
                <a:solidFill>
                  <a:srgbClr val="FFFFFF"/>
                </a:solidFill>
                <a:latin typeface="Poppins"/>
              </a:rPr>
              <a:t>07</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3"/>
            <a:stretch>
              <a:fillRect l="0" t="0" r="0" b="0"/>
            </a:stretch>
          </a:blipFill>
        </p:spPr>
      </p:sp>
      <p:sp>
        <p:nvSpPr>
          <p:cNvPr name="Freeform 4" id="4"/>
          <p:cNvSpPr/>
          <p:nvPr/>
        </p:nvSpPr>
        <p:spPr>
          <a:xfrm flipH="false" flipV="false" rot="0">
            <a:off x="12841328" y="3284509"/>
            <a:ext cx="5198484" cy="8229600"/>
          </a:xfrm>
          <a:custGeom>
            <a:avLst/>
            <a:gdLst/>
            <a:ahLst/>
            <a:cxnLst/>
            <a:rect r="r" b="b" t="t" l="l"/>
            <a:pathLst>
              <a:path h="8229600" w="5198484">
                <a:moveTo>
                  <a:pt x="0" y="0"/>
                </a:moveTo>
                <a:lnTo>
                  <a:pt x="5198484" y="0"/>
                </a:lnTo>
                <a:lnTo>
                  <a:pt x="5198484" y="8229600"/>
                </a:lnTo>
                <a:lnTo>
                  <a:pt x="0" y="8229600"/>
                </a:lnTo>
                <a:lnTo>
                  <a:pt x="0" y="0"/>
                </a:lnTo>
                <a:close/>
              </a:path>
            </a:pathLst>
          </a:custGeom>
          <a:blipFill>
            <a:blip r:embed="rId4"/>
            <a:stretch>
              <a:fillRect l="0" t="0" r="0" b="0"/>
            </a:stretch>
          </a:blipFill>
        </p:spPr>
      </p:sp>
      <p:sp>
        <p:nvSpPr>
          <p:cNvPr name="TextBox 5" id="5"/>
          <p:cNvSpPr txBox="true"/>
          <p:nvPr/>
        </p:nvSpPr>
        <p:spPr>
          <a:xfrm rot="0">
            <a:off x="3711034" y="1278660"/>
            <a:ext cx="16395288" cy="1306134"/>
          </a:xfrm>
          <a:prstGeom prst="rect">
            <a:avLst/>
          </a:prstGeom>
        </p:spPr>
        <p:txBody>
          <a:bodyPr anchor="t" rtlCol="false" tIns="0" lIns="0" bIns="0" rIns="0">
            <a:spAutoFit/>
          </a:bodyPr>
          <a:lstStyle/>
          <a:p>
            <a:pPr marL="0" indent="0" lvl="0">
              <a:lnSpc>
                <a:spcPts val="8886"/>
              </a:lnSpc>
              <a:spcBef>
                <a:spcPct val="0"/>
              </a:spcBef>
            </a:pPr>
            <a:r>
              <a:rPr lang="en-US" sz="12341">
                <a:solidFill>
                  <a:srgbClr val="FFFFFF"/>
                </a:solidFill>
                <a:latin typeface="Computer Says No"/>
              </a:rPr>
              <a:t>INTRODUCTION</a:t>
            </a:r>
          </a:p>
        </p:txBody>
      </p:sp>
      <p:sp>
        <p:nvSpPr>
          <p:cNvPr name="TextBox 6" id="6"/>
          <p:cNvSpPr txBox="true"/>
          <p:nvPr/>
        </p:nvSpPr>
        <p:spPr>
          <a:xfrm rot="0">
            <a:off x="873167" y="1986910"/>
            <a:ext cx="12110378" cy="8505355"/>
          </a:xfrm>
          <a:prstGeom prst="rect">
            <a:avLst/>
          </a:prstGeom>
        </p:spPr>
        <p:txBody>
          <a:bodyPr anchor="t" rtlCol="false" tIns="0" lIns="0" bIns="0" rIns="0">
            <a:spAutoFit/>
          </a:bodyPr>
          <a:lstStyle/>
          <a:p>
            <a:pPr>
              <a:lnSpc>
                <a:spcPts val="3809"/>
              </a:lnSpc>
            </a:pPr>
          </a:p>
          <a:p>
            <a:pPr marL="507726" indent="-253863" lvl="1">
              <a:lnSpc>
                <a:spcPts val="3809"/>
              </a:lnSpc>
              <a:buFont typeface="Arial"/>
              <a:buChar char="•"/>
            </a:pPr>
            <a:r>
              <a:rPr lang="en-US" sz="2351">
                <a:solidFill>
                  <a:srgbClr val="FFFFFF"/>
                </a:solidFill>
                <a:latin typeface="Poppins Light"/>
              </a:rPr>
              <a:t>Drowsy driving is a widespread and dangerous issue often underestimated in today's fast-paced world.</a:t>
            </a:r>
          </a:p>
          <a:p>
            <a:pPr marL="507726" indent="-253863" lvl="1">
              <a:lnSpc>
                <a:spcPts val="3809"/>
              </a:lnSpc>
              <a:buFont typeface="Arial"/>
              <a:buChar char="•"/>
            </a:pPr>
            <a:r>
              <a:rPr lang="en-US" sz="2351">
                <a:solidFill>
                  <a:srgbClr val="FFFFFF"/>
                </a:solidFill>
                <a:latin typeface="Poppins Light"/>
              </a:rPr>
              <a:t>The Zebra's 2021 nationwide survey revealed that 17.2% of respondents admitted to falling asleep at the wheel at least once in their lives, indicating the common occurrence of drowsy driving incidents.</a:t>
            </a:r>
          </a:p>
          <a:p>
            <a:pPr marL="507726" indent="-253863" lvl="1">
              <a:lnSpc>
                <a:spcPts val="3809"/>
              </a:lnSpc>
              <a:buFont typeface="Arial"/>
              <a:buChar char="•"/>
            </a:pPr>
            <a:r>
              <a:rPr lang="en-US" sz="2351">
                <a:solidFill>
                  <a:srgbClr val="FFFFFF"/>
                </a:solidFill>
                <a:latin typeface="Poppins Light"/>
              </a:rPr>
              <a:t>Alarmingly, 7.3% of survey participants felt safe as passengers of drowsy drivers, highlighting the need for heightened awareness and education.</a:t>
            </a:r>
          </a:p>
          <a:p>
            <a:pPr marL="507726" indent="-253863" lvl="1">
              <a:lnSpc>
                <a:spcPts val="3809"/>
              </a:lnSpc>
              <a:buFont typeface="Arial"/>
              <a:buChar char="•"/>
            </a:pPr>
            <a:r>
              <a:rPr lang="en-US" sz="2351">
                <a:solidFill>
                  <a:srgbClr val="FFFFFF"/>
                </a:solidFill>
                <a:latin typeface="Poppins Light"/>
              </a:rPr>
              <a:t>Nearly 40% of respondents defined drowsy driving as "being unable to keep your eyes open" due to tiredness, revealing common misconceptions about this condition.</a:t>
            </a:r>
          </a:p>
          <a:p>
            <a:pPr marL="507726" indent="-253863" lvl="1">
              <a:lnSpc>
                <a:spcPts val="3809"/>
              </a:lnSpc>
              <a:buFont typeface="Arial"/>
              <a:buChar char="•"/>
            </a:pPr>
            <a:r>
              <a:rPr lang="en-US" sz="2351">
                <a:solidFill>
                  <a:srgbClr val="FFFFFF"/>
                </a:solidFill>
                <a:latin typeface="Poppins Light"/>
              </a:rPr>
              <a:t>A majority (64.4%) of respondents believed that drowsy driving is just as dangerous as texting while driving, underlining the growing awareness of its risks.</a:t>
            </a:r>
          </a:p>
          <a:p>
            <a:pPr marL="507726" indent="-253863" lvl="1">
              <a:lnSpc>
                <a:spcPts val="3809"/>
              </a:lnSpc>
              <a:buFont typeface="Arial"/>
              <a:buChar char="•"/>
            </a:pPr>
            <a:r>
              <a:rPr lang="en-US" sz="2351">
                <a:solidFill>
                  <a:srgbClr val="FFFFFF"/>
                </a:solidFill>
                <a:latin typeface="Poppins Light"/>
              </a:rPr>
              <a:t>Shockingly, almost one-third (31.3%) of participants considered drowsy driving to be less dangerous than drinking while driving, emphasizing the importance of changing public perceptions regarding the severity of this issue.</a:t>
            </a:r>
          </a:p>
          <a:p>
            <a:pPr>
              <a:lnSpc>
                <a:spcPts val="3161"/>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9B60EB">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21846" y="-1002665"/>
            <a:ext cx="5101092" cy="4365182"/>
          </a:xfrm>
          <a:custGeom>
            <a:avLst/>
            <a:gdLst/>
            <a:ahLst/>
            <a:cxnLst/>
            <a:rect r="r" b="b" t="t" l="l"/>
            <a:pathLst>
              <a:path h="4365182" w="5101092">
                <a:moveTo>
                  <a:pt x="0" y="0"/>
                </a:moveTo>
                <a:lnTo>
                  <a:pt x="5101092" y="0"/>
                </a:lnTo>
                <a:lnTo>
                  <a:pt x="5101092" y="4365181"/>
                </a:lnTo>
                <a:lnTo>
                  <a:pt x="0" y="4365181"/>
                </a:lnTo>
                <a:lnTo>
                  <a:pt x="0" y="0"/>
                </a:lnTo>
                <a:close/>
              </a:path>
            </a:pathLst>
          </a:custGeom>
          <a:blipFill>
            <a:blip r:embed="rId2"/>
            <a:stretch>
              <a:fillRect l="0" t="0" r="0" b="0"/>
            </a:stretch>
          </a:blipFill>
        </p:spPr>
      </p:sp>
      <p:sp>
        <p:nvSpPr>
          <p:cNvPr name="Freeform 3" id="3"/>
          <p:cNvSpPr/>
          <p:nvPr/>
        </p:nvSpPr>
        <p:spPr>
          <a:xfrm flipH="false" flipV="false" rot="-1072226">
            <a:off x="439313" y="5783883"/>
            <a:ext cx="2810484" cy="6367201"/>
          </a:xfrm>
          <a:custGeom>
            <a:avLst/>
            <a:gdLst/>
            <a:ahLst/>
            <a:cxnLst/>
            <a:rect r="r" b="b" t="t" l="l"/>
            <a:pathLst>
              <a:path h="6367201" w="2810484">
                <a:moveTo>
                  <a:pt x="0" y="0"/>
                </a:moveTo>
                <a:lnTo>
                  <a:pt x="2810484" y="0"/>
                </a:lnTo>
                <a:lnTo>
                  <a:pt x="2810484" y="6367201"/>
                </a:lnTo>
                <a:lnTo>
                  <a:pt x="0" y="6367201"/>
                </a:lnTo>
                <a:lnTo>
                  <a:pt x="0" y="0"/>
                </a:lnTo>
                <a:close/>
              </a:path>
            </a:pathLst>
          </a:custGeom>
          <a:blipFill>
            <a:blip r:embed="rId3"/>
            <a:stretch>
              <a:fillRect l="0" t="0" r="0" b="0"/>
            </a:stretch>
          </a:blipFill>
        </p:spPr>
      </p:sp>
      <p:sp>
        <p:nvSpPr>
          <p:cNvPr name="TextBox 4" id="4"/>
          <p:cNvSpPr txBox="true"/>
          <p:nvPr/>
        </p:nvSpPr>
        <p:spPr>
          <a:xfrm rot="0">
            <a:off x="5477065" y="1139881"/>
            <a:ext cx="7678893" cy="1117867"/>
          </a:xfrm>
          <a:prstGeom prst="rect">
            <a:avLst/>
          </a:prstGeom>
        </p:spPr>
        <p:txBody>
          <a:bodyPr anchor="t" rtlCol="false" tIns="0" lIns="0" bIns="0" rIns="0">
            <a:spAutoFit/>
          </a:bodyPr>
          <a:lstStyle/>
          <a:p>
            <a:pPr algn="ctr" marL="0" indent="0" lvl="0">
              <a:lnSpc>
                <a:spcPts val="7490"/>
              </a:lnSpc>
              <a:spcBef>
                <a:spcPct val="0"/>
              </a:spcBef>
            </a:pPr>
            <a:r>
              <a:rPr lang="en-US" sz="10403">
                <a:solidFill>
                  <a:srgbClr val="6866E1"/>
                </a:solidFill>
                <a:latin typeface="Computer Says No"/>
              </a:rPr>
              <a:t>OBJECTIVES</a:t>
            </a:r>
          </a:p>
        </p:txBody>
      </p:sp>
      <p:sp>
        <p:nvSpPr>
          <p:cNvPr name="Freeform 5" id="5"/>
          <p:cNvSpPr/>
          <p:nvPr/>
        </p:nvSpPr>
        <p:spPr>
          <a:xfrm flipH="false" flipV="false" rot="-5400000">
            <a:off x="1249945" y="5030409"/>
            <a:ext cx="9074405" cy="4174226"/>
          </a:xfrm>
          <a:custGeom>
            <a:avLst/>
            <a:gdLst/>
            <a:ahLst/>
            <a:cxnLst/>
            <a:rect r="r" b="b" t="t" l="l"/>
            <a:pathLst>
              <a:path h="4174226" w="9074405">
                <a:moveTo>
                  <a:pt x="0" y="0"/>
                </a:moveTo>
                <a:lnTo>
                  <a:pt x="9074406" y="0"/>
                </a:lnTo>
                <a:lnTo>
                  <a:pt x="9074406" y="4174226"/>
                </a:lnTo>
                <a:lnTo>
                  <a:pt x="0" y="41742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176108" y="3199368"/>
            <a:ext cx="1222079" cy="1695370"/>
          </a:xfrm>
          <a:custGeom>
            <a:avLst/>
            <a:gdLst/>
            <a:ahLst/>
            <a:cxnLst/>
            <a:rect r="r" b="b" t="t" l="l"/>
            <a:pathLst>
              <a:path h="1695370" w="1222079">
                <a:moveTo>
                  <a:pt x="0" y="0"/>
                </a:moveTo>
                <a:lnTo>
                  <a:pt x="1222080" y="0"/>
                </a:lnTo>
                <a:lnTo>
                  <a:pt x="1222080" y="1695370"/>
                </a:lnTo>
                <a:lnTo>
                  <a:pt x="0" y="1695370"/>
                </a:lnTo>
                <a:lnTo>
                  <a:pt x="0" y="0"/>
                </a:lnTo>
                <a:close/>
              </a:path>
            </a:pathLst>
          </a:custGeom>
          <a:blipFill>
            <a:blip r:embed="rId6"/>
            <a:stretch>
              <a:fillRect l="0" t="0" r="0" b="0"/>
            </a:stretch>
          </a:blipFill>
        </p:spPr>
      </p:sp>
      <p:sp>
        <p:nvSpPr>
          <p:cNvPr name="TextBox 7" id="7"/>
          <p:cNvSpPr txBox="true"/>
          <p:nvPr/>
        </p:nvSpPr>
        <p:spPr>
          <a:xfrm rot="0">
            <a:off x="4142150" y="5161438"/>
            <a:ext cx="3289996" cy="1234775"/>
          </a:xfrm>
          <a:prstGeom prst="rect">
            <a:avLst/>
          </a:prstGeom>
        </p:spPr>
        <p:txBody>
          <a:bodyPr anchor="t" rtlCol="false" tIns="0" lIns="0" bIns="0" rIns="0">
            <a:spAutoFit/>
          </a:bodyPr>
          <a:lstStyle/>
          <a:p>
            <a:pPr algn="ctr" marL="0" indent="0" lvl="0">
              <a:lnSpc>
                <a:spcPts val="4458"/>
              </a:lnSpc>
              <a:spcBef>
                <a:spcPct val="0"/>
              </a:spcBef>
            </a:pPr>
            <a:r>
              <a:rPr lang="en-US" sz="6192">
                <a:solidFill>
                  <a:srgbClr val="BF78FE"/>
                </a:solidFill>
                <a:latin typeface="Computer Says No"/>
              </a:rPr>
              <a:t>SAFETY ENHANCEMENT</a:t>
            </a:r>
          </a:p>
        </p:txBody>
      </p:sp>
      <p:sp>
        <p:nvSpPr>
          <p:cNvPr name="TextBox 8" id="8"/>
          <p:cNvSpPr txBox="true"/>
          <p:nvPr/>
        </p:nvSpPr>
        <p:spPr>
          <a:xfrm rot="0">
            <a:off x="4142150" y="6303963"/>
            <a:ext cx="3583328" cy="3983037"/>
          </a:xfrm>
          <a:prstGeom prst="rect">
            <a:avLst/>
          </a:prstGeom>
        </p:spPr>
        <p:txBody>
          <a:bodyPr anchor="t" rtlCol="false" tIns="0" lIns="0" bIns="0" rIns="0">
            <a:spAutoFit/>
          </a:bodyPr>
          <a:lstStyle/>
          <a:p>
            <a:pPr algn="ctr">
              <a:lnSpc>
                <a:spcPts val="3249"/>
              </a:lnSpc>
            </a:pPr>
            <a:r>
              <a:rPr lang="en-US" sz="2005">
                <a:solidFill>
                  <a:srgbClr val="FFFFFF"/>
                </a:solidFill>
                <a:latin typeface="Poppins Light"/>
              </a:rPr>
              <a:t> Emphasize the paramount importance of drowsiness detection in improving safety, preventing accidents, and saving lives in various domains, including transportation and critical work environments.</a:t>
            </a:r>
          </a:p>
          <a:p>
            <a:pPr algn="ctr">
              <a:lnSpc>
                <a:spcPts val="2439"/>
              </a:lnSpc>
            </a:pPr>
          </a:p>
        </p:txBody>
      </p:sp>
      <p:sp>
        <p:nvSpPr>
          <p:cNvPr name="Freeform 9" id="9"/>
          <p:cNvSpPr/>
          <p:nvPr/>
        </p:nvSpPr>
        <p:spPr>
          <a:xfrm flipH="false" flipV="false" rot="-5400000">
            <a:off x="8662821" y="5273819"/>
            <a:ext cx="9074405" cy="4174226"/>
          </a:xfrm>
          <a:custGeom>
            <a:avLst/>
            <a:gdLst/>
            <a:ahLst/>
            <a:cxnLst/>
            <a:rect r="r" b="b" t="t" l="l"/>
            <a:pathLst>
              <a:path h="4174226" w="9074405">
                <a:moveTo>
                  <a:pt x="0" y="0"/>
                </a:moveTo>
                <a:lnTo>
                  <a:pt x="9074405" y="0"/>
                </a:lnTo>
                <a:lnTo>
                  <a:pt x="9074405" y="4174227"/>
                </a:lnTo>
                <a:lnTo>
                  <a:pt x="0" y="41742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4720840" y="-407739"/>
            <a:ext cx="4817598" cy="4184142"/>
          </a:xfrm>
          <a:custGeom>
            <a:avLst/>
            <a:gdLst/>
            <a:ahLst/>
            <a:cxnLst/>
            <a:rect r="r" b="b" t="t" l="l"/>
            <a:pathLst>
              <a:path h="4184142" w="4817598">
                <a:moveTo>
                  <a:pt x="0" y="0"/>
                </a:moveTo>
                <a:lnTo>
                  <a:pt x="4817598" y="0"/>
                </a:lnTo>
                <a:lnTo>
                  <a:pt x="4817598" y="4184142"/>
                </a:lnTo>
                <a:lnTo>
                  <a:pt x="0" y="4184142"/>
                </a:lnTo>
                <a:lnTo>
                  <a:pt x="0" y="0"/>
                </a:lnTo>
                <a:close/>
              </a:path>
            </a:pathLst>
          </a:custGeom>
          <a:blipFill>
            <a:blip r:embed="rId7"/>
            <a:stretch>
              <a:fillRect l="0" t="0" r="0" b="0"/>
            </a:stretch>
          </a:blipFill>
        </p:spPr>
      </p:sp>
      <p:sp>
        <p:nvSpPr>
          <p:cNvPr name="Freeform 11" id="11"/>
          <p:cNvSpPr/>
          <p:nvPr/>
        </p:nvSpPr>
        <p:spPr>
          <a:xfrm flipH="false" flipV="false" rot="0">
            <a:off x="14582623" y="7052936"/>
            <a:ext cx="11495135" cy="4845199"/>
          </a:xfrm>
          <a:custGeom>
            <a:avLst/>
            <a:gdLst/>
            <a:ahLst/>
            <a:cxnLst/>
            <a:rect r="r" b="b" t="t" l="l"/>
            <a:pathLst>
              <a:path h="4845199" w="11495135">
                <a:moveTo>
                  <a:pt x="0" y="0"/>
                </a:moveTo>
                <a:lnTo>
                  <a:pt x="11495135" y="0"/>
                </a:lnTo>
                <a:lnTo>
                  <a:pt x="11495135" y="4845199"/>
                </a:lnTo>
                <a:lnTo>
                  <a:pt x="0" y="4845199"/>
                </a:lnTo>
                <a:lnTo>
                  <a:pt x="0" y="0"/>
                </a:lnTo>
                <a:close/>
              </a:path>
            </a:pathLst>
          </a:custGeom>
          <a:blipFill>
            <a:blip r:embed="rId8"/>
            <a:stretch>
              <a:fillRect l="0" t="0" r="0" b="0"/>
            </a:stretch>
          </a:blipFill>
        </p:spPr>
      </p:sp>
      <p:sp>
        <p:nvSpPr>
          <p:cNvPr name="Freeform 12" id="12"/>
          <p:cNvSpPr/>
          <p:nvPr/>
        </p:nvSpPr>
        <p:spPr>
          <a:xfrm flipH="false" flipV="false" rot="0">
            <a:off x="12598194" y="3221513"/>
            <a:ext cx="1461470" cy="1849961"/>
          </a:xfrm>
          <a:custGeom>
            <a:avLst/>
            <a:gdLst/>
            <a:ahLst/>
            <a:cxnLst/>
            <a:rect r="r" b="b" t="t" l="l"/>
            <a:pathLst>
              <a:path h="1849961" w="1461470">
                <a:moveTo>
                  <a:pt x="0" y="0"/>
                </a:moveTo>
                <a:lnTo>
                  <a:pt x="1461470" y="0"/>
                </a:lnTo>
                <a:lnTo>
                  <a:pt x="1461470" y="1849961"/>
                </a:lnTo>
                <a:lnTo>
                  <a:pt x="0" y="1849961"/>
                </a:lnTo>
                <a:lnTo>
                  <a:pt x="0" y="0"/>
                </a:lnTo>
                <a:close/>
              </a:path>
            </a:pathLst>
          </a:custGeom>
          <a:blipFill>
            <a:blip r:embed="rId9"/>
            <a:stretch>
              <a:fillRect l="0" t="0" r="0" b="0"/>
            </a:stretch>
          </a:blipFill>
        </p:spPr>
      </p:sp>
      <p:sp>
        <p:nvSpPr>
          <p:cNvPr name="TextBox 13" id="13"/>
          <p:cNvSpPr txBox="true"/>
          <p:nvPr/>
        </p:nvSpPr>
        <p:spPr>
          <a:xfrm rot="0">
            <a:off x="11347366" y="5161438"/>
            <a:ext cx="3939770" cy="1796750"/>
          </a:xfrm>
          <a:prstGeom prst="rect">
            <a:avLst/>
          </a:prstGeom>
        </p:spPr>
        <p:txBody>
          <a:bodyPr anchor="t" rtlCol="false" tIns="0" lIns="0" bIns="0" rIns="0">
            <a:spAutoFit/>
          </a:bodyPr>
          <a:lstStyle/>
          <a:p>
            <a:pPr algn="ctr">
              <a:lnSpc>
                <a:spcPts val="4458"/>
              </a:lnSpc>
            </a:pPr>
            <a:r>
              <a:rPr lang="en-US" sz="6192">
                <a:solidFill>
                  <a:srgbClr val="BF78FE"/>
                </a:solidFill>
                <a:latin typeface="Computer Says No"/>
              </a:rPr>
              <a:t>PRACTICAL IMPLEMENTATION</a:t>
            </a:r>
          </a:p>
          <a:p>
            <a:pPr algn="ctr" marL="0" indent="0" lvl="0">
              <a:lnSpc>
                <a:spcPts val="4458"/>
              </a:lnSpc>
              <a:spcBef>
                <a:spcPct val="0"/>
              </a:spcBef>
            </a:pPr>
          </a:p>
        </p:txBody>
      </p:sp>
      <p:sp>
        <p:nvSpPr>
          <p:cNvPr name="TextBox 14" id="14"/>
          <p:cNvSpPr txBox="true"/>
          <p:nvPr/>
        </p:nvSpPr>
        <p:spPr>
          <a:xfrm rot="0">
            <a:off x="11280844" y="6226325"/>
            <a:ext cx="3771837" cy="3742245"/>
          </a:xfrm>
          <a:prstGeom prst="rect">
            <a:avLst/>
          </a:prstGeom>
        </p:spPr>
        <p:txBody>
          <a:bodyPr anchor="t" rtlCol="false" tIns="0" lIns="0" bIns="0" rIns="0">
            <a:spAutoFit/>
          </a:bodyPr>
          <a:lstStyle/>
          <a:p>
            <a:pPr algn="ctr">
              <a:lnSpc>
                <a:spcPts val="3411"/>
              </a:lnSpc>
            </a:pPr>
            <a:r>
              <a:rPr lang="en-US" sz="2105">
                <a:solidFill>
                  <a:srgbClr val="FFFFFF"/>
                </a:solidFill>
                <a:latin typeface="Poppins Light"/>
              </a:rPr>
              <a:t>Provide insights into how drowsiness detection technology can be practically implemented in different contexts, enabling the audience to grasp its feasibility and potential for real-world use.</a:t>
            </a:r>
          </a:p>
          <a:p>
            <a:pPr algn="ctr">
              <a:lnSpc>
                <a:spcPts val="243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8892662" y="-4727438"/>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8478554" y="2512664"/>
            <a:ext cx="2113329" cy="2113329"/>
          </a:xfrm>
          <a:custGeom>
            <a:avLst/>
            <a:gdLst/>
            <a:ahLst/>
            <a:cxnLst/>
            <a:rect r="r" b="b" t="t" l="l"/>
            <a:pathLst>
              <a:path h="2113329" w="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8882300" y="3243617"/>
            <a:ext cx="1305836" cy="1137198"/>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40B8F5"/>
                </a:solidFill>
                <a:latin typeface="Computer Says No"/>
              </a:rPr>
              <a:t>02</a:t>
            </a:r>
          </a:p>
        </p:txBody>
      </p:sp>
      <p:sp>
        <p:nvSpPr>
          <p:cNvPr name="Freeform 6" id="6"/>
          <p:cNvSpPr/>
          <p:nvPr/>
        </p:nvSpPr>
        <p:spPr>
          <a:xfrm flipH="false" flipV="false" rot="0">
            <a:off x="13470436" y="2518515"/>
            <a:ext cx="2113329" cy="2113329"/>
          </a:xfrm>
          <a:custGeom>
            <a:avLst/>
            <a:gdLst/>
            <a:ahLst/>
            <a:cxnLst/>
            <a:rect r="r" b="b" t="t" l="l"/>
            <a:pathLst>
              <a:path h="2113329" w="2113329">
                <a:moveTo>
                  <a:pt x="0" y="0"/>
                </a:moveTo>
                <a:lnTo>
                  <a:pt x="2113330" y="0"/>
                </a:lnTo>
                <a:lnTo>
                  <a:pt x="2113330"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3870486" y="3249468"/>
            <a:ext cx="1305836" cy="1137198"/>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40B8F5"/>
                </a:solidFill>
                <a:latin typeface="Computer Says No"/>
              </a:rPr>
              <a:t>03</a:t>
            </a:r>
          </a:p>
        </p:txBody>
      </p:sp>
      <p:sp>
        <p:nvSpPr>
          <p:cNvPr name="TextBox 8" id="8"/>
          <p:cNvSpPr txBox="true"/>
          <p:nvPr/>
        </p:nvSpPr>
        <p:spPr>
          <a:xfrm rot="0">
            <a:off x="11791905" y="4907949"/>
            <a:ext cx="4946638" cy="5457355"/>
          </a:xfrm>
          <a:prstGeom prst="rect">
            <a:avLst/>
          </a:prstGeom>
        </p:spPr>
        <p:txBody>
          <a:bodyPr anchor="t" rtlCol="false" tIns="0" lIns="0" bIns="0" rIns="0">
            <a:spAutoFit/>
          </a:bodyPr>
          <a:lstStyle/>
          <a:p>
            <a:pPr algn="ctr" marL="529315" indent="-264658" lvl="1">
              <a:lnSpc>
                <a:spcPts val="3971"/>
              </a:lnSpc>
              <a:buFont typeface="Arial"/>
              <a:buChar char="•"/>
            </a:pPr>
            <a:r>
              <a:rPr lang="en-US" sz="2451">
                <a:solidFill>
                  <a:srgbClr val="FFFFFF"/>
                </a:solidFill>
                <a:latin typeface="Poppins Light"/>
              </a:rPr>
              <a:t>Strain on Budgets and Effectiveness Challenges:</a:t>
            </a:r>
          </a:p>
          <a:p>
            <a:pPr algn="ctr" marL="799557" indent="-266519" lvl="2">
              <a:lnSpc>
                <a:spcPts val="2999"/>
              </a:lnSpc>
              <a:buFont typeface="Arial"/>
              <a:buChar char="⚬"/>
            </a:pPr>
            <a:r>
              <a:rPr lang="en-US" sz="1851">
                <a:solidFill>
                  <a:srgbClr val="FFFFFF"/>
                </a:solidFill>
                <a:latin typeface="Poppins Light"/>
              </a:rPr>
              <a:t>High implementation and maintenance costs can be a financial burden for both vehicle manufacturers and consumers.</a:t>
            </a:r>
          </a:p>
          <a:p>
            <a:pPr algn="ctr" marL="799557" indent="-266519" lvl="2">
              <a:lnSpc>
                <a:spcPts val="2999"/>
              </a:lnSpc>
              <a:buFont typeface="Arial"/>
              <a:buChar char="⚬"/>
            </a:pPr>
            <a:r>
              <a:rPr lang="en-US" sz="1851">
                <a:solidFill>
                  <a:srgbClr val="FFFFFF"/>
                </a:solidFill>
                <a:latin typeface="Poppins Light"/>
              </a:rPr>
              <a:t>Inadequate warning time for drivers limits the system's potential to save lives.</a:t>
            </a:r>
          </a:p>
          <a:p>
            <a:pPr algn="ctr" marL="799557" indent="-266519" lvl="2">
              <a:lnSpc>
                <a:spcPts val="2999"/>
              </a:lnSpc>
              <a:buFont typeface="Arial"/>
              <a:buChar char="⚬"/>
            </a:pPr>
            <a:r>
              <a:rPr lang="en-US" sz="1851">
                <a:solidFill>
                  <a:srgbClr val="FFFFFF"/>
                </a:solidFill>
                <a:latin typeface="Poppins Light"/>
              </a:rPr>
              <a:t>Limited adaptability during long journeys raises concerns about its real-world effectiveness in preventing accidents.</a:t>
            </a:r>
          </a:p>
          <a:p>
            <a:pPr algn="ctr">
              <a:lnSpc>
                <a:spcPts val="2999"/>
              </a:lnSpc>
            </a:pPr>
          </a:p>
        </p:txBody>
      </p:sp>
      <p:sp>
        <p:nvSpPr>
          <p:cNvPr name="TextBox 9" id="9"/>
          <p:cNvSpPr txBox="true"/>
          <p:nvPr/>
        </p:nvSpPr>
        <p:spPr>
          <a:xfrm rot="0">
            <a:off x="7055875" y="4902097"/>
            <a:ext cx="4466752" cy="5085880"/>
          </a:xfrm>
          <a:prstGeom prst="rect">
            <a:avLst/>
          </a:prstGeom>
        </p:spPr>
        <p:txBody>
          <a:bodyPr anchor="t" rtlCol="false" tIns="0" lIns="0" bIns="0" rIns="0">
            <a:spAutoFit/>
          </a:bodyPr>
          <a:lstStyle/>
          <a:p>
            <a:pPr algn="ctr" marL="529315" indent="-264658" lvl="1">
              <a:lnSpc>
                <a:spcPts val="3971"/>
              </a:lnSpc>
              <a:buFont typeface="Arial"/>
              <a:buChar char="•"/>
            </a:pPr>
            <a:r>
              <a:rPr lang="en-US" sz="2451">
                <a:solidFill>
                  <a:srgbClr val="FFFFFF"/>
                </a:solidFill>
                <a:latin typeface="Poppins Light"/>
              </a:rPr>
              <a:t>Significant Complexity and Privacy Concerns:</a:t>
            </a:r>
          </a:p>
          <a:p>
            <a:pPr algn="ctr" marL="799557" indent="-266519" lvl="2">
              <a:lnSpc>
                <a:spcPts val="2999"/>
              </a:lnSpc>
              <a:buFont typeface="Arial"/>
              <a:buChar char="⚬"/>
            </a:pPr>
            <a:r>
              <a:rPr lang="en-US" sz="1851">
                <a:solidFill>
                  <a:srgbClr val="FFFFFF"/>
                </a:solidFill>
                <a:latin typeface="Poppins Light"/>
              </a:rPr>
              <a:t>The complexity of equipment maintenance and calibration is a barrier to widespread adoption, as it requires time and resources.</a:t>
            </a:r>
          </a:p>
          <a:p>
            <a:pPr algn="ctr" marL="799557" indent="-266519" lvl="2">
              <a:lnSpc>
                <a:spcPts val="2999"/>
              </a:lnSpc>
              <a:buFont typeface="Arial"/>
              <a:buChar char="⚬"/>
            </a:pPr>
            <a:r>
              <a:rPr lang="en-US" sz="1851">
                <a:solidFill>
                  <a:srgbClr val="FFFFFF"/>
                </a:solidFill>
                <a:latin typeface="Poppins Light"/>
              </a:rPr>
              <a:t>Privacy issues linked to the monitoring of driver behavior underscore the importance of respecting personal data and privacy regulations.</a:t>
            </a:r>
          </a:p>
          <a:p>
            <a:pPr algn="ctr">
              <a:lnSpc>
                <a:spcPts val="2999"/>
              </a:lnSpc>
            </a:pPr>
          </a:p>
        </p:txBody>
      </p:sp>
      <p:sp>
        <p:nvSpPr>
          <p:cNvPr name="Freeform 10" id="10"/>
          <p:cNvSpPr/>
          <p:nvPr/>
        </p:nvSpPr>
        <p:spPr>
          <a:xfrm flipH="false" flipV="false" rot="0">
            <a:off x="-4910327" y="3616954"/>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11" id="11"/>
          <p:cNvSpPr/>
          <p:nvPr/>
        </p:nvSpPr>
        <p:spPr>
          <a:xfrm flipH="false" flipV="false" rot="0">
            <a:off x="3498933" y="2512664"/>
            <a:ext cx="2113329" cy="2113329"/>
          </a:xfrm>
          <a:custGeom>
            <a:avLst/>
            <a:gdLst/>
            <a:ahLst/>
            <a:cxnLst/>
            <a:rect r="r" b="b" t="t" l="l"/>
            <a:pathLst>
              <a:path h="2113329" w="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3902679" y="3241266"/>
            <a:ext cx="1305836" cy="1137198"/>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40B8F5"/>
                </a:solidFill>
                <a:latin typeface="Computer Says No"/>
              </a:rPr>
              <a:t>01</a:t>
            </a:r>
          </a:p>
        </p:txBody>
      </p:sp>
      <p:sp>
        <p:nvSpPr>
          <p:cNvPr name="AutoShape 13" id="13"/>
          <p:cNvSpPr/>
          <p:nvPr/>
        </p:nvSpPr>
        <p:spPr>
          <a:xfrm>
            <a:off x="5576357" y="3525975"/>
            <a:ext cx="2959036" cy="41003"/>
          </a:xfrm>
          <a:prstGeom prst="line">
            <a:avLst/>
          </a:prstGeom>
          <a:ln cap="rnd" w="47625">
            <a:solidFill>
              <a:srgbClr val="5CE5F8"/>
            </a:solidFill>
            <a:prstDash val="sysDot"/>
            <a:headEnd type="none" len="sm" w="sm"/>
            <a:tailEnd type="none" len="sm" w="sm"/>
          </a:ln>
        </p:spPr>
      </p:sp>
      <p:sp>
        <p:nvSpPr>
          <p:cNvPr name="TextBox 14" id="14"/>
          <p:cNvSpPr txBox="true"/>
          <p:nvPr/>
        </p:nvSpPr>
        <p:spPr>
          <a:xfrm rot="0">
            <a:off x="1992988" y="4843188"/>
            <a:ext cx="4565125" cy="5368963"/>
          </a:xfrm>
          <a:prstGeom prst="rect">
            <a:avLst/>
          </a:prstGeom>
        </p:spPr>
        <p:txBody>
          <a:bodyPr anchor="t" rtlCol="false" tIns="0" lIns="0" bIns="0" rIns="0">
            <a:spAutoFit/>
          </a:bodyPr>
          <a:lstStyle/>
          <a:p>
            <a:pPr algn="ctr" marL="550904" indent="-275452" lvl="1">
              <a:lnSpc>
                <a:spcPts val="4133"/>
              </a:lnSpc>
              <a:buFont typeface="Arial"/>
              <a:buChar char="•"/>
            </a:pPr>
            <a:r>
              <a:rPr lang="en-US" sz="2551">
                <a:solidFill>
                  <a:srgbClr val="FFFFFF"/>
                </a:solidFill>
                <a:latin typeface="Poppins Light"/>
              </a:rPr>
              <a:t>Critical Accuracy Issues:</a:t>
            </a:r>
          </a:p>
          <a:p>
            <a:pPr algn="ctr" marL="799557" indent="-266519" lvl="2">
              <a:lnSpc>
                <a:spcPts val="2999"/>
              </a:lnSpc>
              <a:buFont typeface="Arial"/>
              <a:buChar char="⚬"/>
            </a:pPr>
            <a:r>
              <a:rPr lang="en-US" sz="1851">
                <a:solidFill>
                  <a:srgbClr val="FFFFFF"/>
                </a:solidFill>
                <a:latin typeface="Poppins Light"/>
              </a:rPr>
              <a:t>Vital for safety, accuracy problems can lead to missed drowsiness signs or false alarms, posing a direct risk to lives on the road.</a:t>
            </a:r>
          </a:p>
          <a:p>
            <a:pPr algn="ctr" marL="799557" indent="-266519" lvl="2">
              <a:lnSpc>
                <a:spcPts val="2999"/>
              </a:lnSpc>
              <a:buFont typeface="Arial"/>
              <a:buChar char="⚬"/>
            </a:pPr>
            <a:r>
              <a:rPr lang="en-US" sz="1851">
                <a:solidFill>
                  <a:srgbClr val="FFFFFF"/>
                </a:solidFill>
                <a:latin typeface="Poppins Light"/>
              </a:rPr>
              <a:t>The system's inability to detect early signs of drowsiness could limit its preventive capabilities.</a:t>
            </a:r>
          </a:p>
          <a:p>
            <a:pPr algn="ctr" marL="799557" indent="-266519" lvl="2">
              <a:lnSpc>
                <a:spcPts val="2999"/>
              </a:lnSpc>
              <a:buFont typeface="Arial"/>
              <a:buChar char="⚬"/>
            </a:pPr>
            <a:r>
              <a:rPr lang="en-US" sz="1851">
                <a:solidFill>
                  <a:srgbClr val="FFFFFF"/>
                </a:solidFill>
                <a:latin typeface="Poppins Light"/>
              </a:rPr>
              <a:t>Variability due to individual and environmental factors impacts reliability, emphasizing the need for consistent performance.</a:t>
            </a:r>
          </a:p>
          <a:p>
            <a:pPr algn="ctr">
              <a:lnSpc>
                <a:spcPts val="2999"/>
              </a:lnSpc>
            </a:pPr>
          </a:p>
        </p:txBody>
      </p:sp>
      <p:sp>
        <p:nvSpPr>
          <p:cNvPr name="AutoShape 15" id="15"/>
          <p:cNvSpPr/>
          <p:nvPr/>
        </p:nvSpPr>
        <p:spPr>
          <a:xfrm>
            <a:off x="10592213" y="3552141"/>
            <a:ext cx="2959036" cy="41003"/>
          </a:xfrm>
          <a:prstGeom prst="line">
            <a:avLst/>
          </a:prstGeom>
          <a:ln cap="rnd" w="47625">
            <a:solidFill>
              <a:srgbClr val="5CE5F8"/>
            </a:solidFill>
            <a:prstDash val="sysDot"/>
            <a:headEnd type="none" len="sm" w="sm"/>
            <a:tailEnd type="none" len="sm" w="sm"/>
          </a:ln>
        </p:spPr>
      </p:sp>
      <p:sp>
        <p:nvSpPr>
          <p:cNvPr name="TextBox 16" id="16"/>
          <p:cNvSpPr txBox="true"/>
          <p:nvPr/>
        </p:nvSpPr>
        <p:spPr>
          <a:xfrm rot="0">
            <a:off x="6265645" y="1137651"/>
            <a:ext cx="8652476" cy="1032113"/>
          </a:xfrm>
          <a:prstGeom prst="rect">
            <a:avLst/>
          </a:prstGeom>
        </p:spPr>
        <p:txBody>
          <a:bodyPr anchor="t" rtlCol="false" tIns="0" lIns="0" bIns="0" rIns="0">
            <a:spAutoFit/>
          </a:bodyPr>
          <a:lstStyle/>
          <a:p>
            <a:pPr marL="0" indent="0" lvl="0">
              <a:lnSpc>
                <a:spcPts val="6934"/>
              </a:lnSpc>
              <a:spcBef>
                <a:spcPct val="0"/>
              </a:spcBef>
            </a:pPr>
            <a:r>
              <a:rPr lang="en-US" sz="9631">
                <a:solidFill>
                  <a:srgbClr val="6866E1"/>
                </a:solidFill>
                <a:latin typeface="Computer Says No"/>
              </a:rPr>
              <a:t>EXISTING SYSTEM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10571271" y="-37082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5791989" y="463618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TextBox 5" id="5"/>
          <p:cNvSpPr txBox="true"/>
          <p:nvPr/>
        </p:nvSpPr>
        <p:spPr>
          <a:xfrm rot="0">
            <a:off x="4338661" y="1717088"/>
            <a:ext cx="9610678"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rPr>
              <a:t>PROPOSED SYSTEM</a:t>
            </a:r>
          </a:p>
        </p:txBody>
      </p:sp>
      <p:sp>
        <p:nvSpPr>
          <p:cNvPr name="Freeform 6" id="6"/>
          <p:cNvSpPr/>
          <p:nvPr/>
        </p:nvSpPr>
        <p:spPr>
          <a:xfrm flipH="false" flipV="false" rot="0">
            <a:off x="2598221" y="3531890"/>
            <a:ext cx="2113329" cy="2113329"/>
          </a:xfrm>
          <a:custGeom>
            <a:avLst/>
            <a:gdLst/>
            <a:ahLst/>
            <a:cxnLst/>
            <a:rect r="r" b="b" t="t" l="l"/>
            <a:pathLst>
              <a:path h="2113329" w="2113329">
                <a:moveTo>
                  <a:pt x="0" y="0"/>
                </a:moveTo>
                <a:lnTo>
                  <a:pt x="2113330" y="0"/>
                </a:lnTo>
                <a:lnTo>
                  <a:pt x="2113330"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7583481" y="3464724"/>
            <a:ext cx="2113329" cy="2113329"/>
          </a:xfrm>
          <a:custGeom>
            <a:avLst/>
            <a:gdLst/>
            <a:ahLst/>
            <a:cxnLst/>
            <a:rect r="r" b="b" t="t" l="l"/>
            <a:pathLst>
              <a:path h="2113329" w="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3001968" y="4260492"/>
            <a:ext cx="1305836" cy="1137198"/>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40B8F5"/>
                </a:solidFill>
                <a:latin typeface="Computer Says No"/>
              </a:rPr>
              <a:t>01</a:t>
            </a:r>
          </a:p>
        </p:txBody>
      </p:sp>
      <p:sp>
        <p:nvSpPr>
          <p:cNvPr name="TextBox 9" id="9"/>
          <p:cNvSpPr txBox="true"/>
          <p:nvPr/>
        </p:nvSpPr>
        <p:spPr>
          <a:xfrm rot="0">
            <a:off x="8018859" y="4195677"/>
            <a:ext cx="1305836" cy="1137198"/>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40B8F5"/>
                </a:solidFill>
                <a:latin typeface="Computer Says No"/>
              </a:rPr>
              <a:t>02</a:t>
            </a:r>
          </a:p>
        </p:txBody>
      </p:sp>
      <p:sp>
        <p:nvSpPr>
          <p:cNvPr name="TextBox 10" id="10"/>
          <p:cNvSpPr txBox="true"/>
          <p:nvPr/>
        </p:nvSpPr>
        <p:spPr>
          <a:xfrm rot="0">
            <a:off x="13465387" y="4262843"/>
            <a:ext cx="1305836" cy="1137198"/>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40B8F5"/>
                </a:solidFill>
                <a:latin typeface="Computer Says No"/>
              </a:rPr>
              <a:t>03</a:t>
            </a:r>
          </a:p>
        </p:txBody>
      </p:sp>
      <p:sp>
        <p:nvSpPr>
          <p:cNvPr name="TextBox 11" id="11"/>
          <p:cNvSpPr txBox="true"/>
          <p:nvPr/>
        </p:nvSpPr>
        <p:spPr>
          <a:xfrm rot="0">
            <a:off x="10667484" y="5911799"/>
            <a:ext cx="6825442" cy="4626013"/>
          </a:xfrm>
          <a:prstGeom prst="rect">
            <a:avLst/>
          </a:prstGeom>
        </p:spPr>
        <p:txBody>
          <a:bodyPr anchor="t" rtlCol="false" tIns="0" lIns="0" bIns="0" rIns="0">
            <a:spAutoFit/>
          </a:bodyPr>
          <a:lstStyle/>
          <a:p>
            <a:pPr algn="ctr">
              <a:lnSpc>
                <a:spcPts val="4133"/>
              </a:lnSpc>
            </a:pPr>
            <a:r>
              <a:rPr lang="en-US" sz="2551">
                <a:solidFill>
                  <a:srgbClr val="FFFFFF"/>
                </a:solidFill>
                <a:latin typeface="Poppins Bold"/>
              </a:rPr>
              <a:t>Drowsiness Alert Triggered:</a:t>
            </a:r>
          </a:p>
          <a:p>
            <a:pPr algn="ctr" marL="399778" indent="-199889" lvl="1">
              <a:lnSpc>
                <a:spcPts val="2999"/>
              </a:lnSpc>
              <a:buFont typeface="Arial"/>
              <a:buChar char="•"/>
            </a:pPr>
            <a:r>
              <a:rPr lang="en-US" sz="1851">
                <a:solidFill>
                  <a:srgbClr val="FFFFFF"/>
                </a:solidFill>
                <a:latin typeface="Poppins Light"/>
              </a:rPr>
              <a:t>When signs of drowsiness are detected, the system initiates a series of proactive safety measures:</a:t>
            </a:r>
          </a:p>
          <a:p>
            <a:pPr algn="ctr" marL="799557" indent="-266519" lvl="2">
              <a:lnSpc>
                <a:spcPts val="2999"/>
              </a:lnSpc>
              <a:buFont typeface="Arial"/>
              <a:buChar char="⚬"/>
            </a:pPr>
            <a:r>
              <a:rPr lang="en-US" sz="1851">
                <a:solidFill>
                  <a:srgbClr val="FFFFFF"/>
                </a:solidFill>
                <a:latin typeface="Poppins Light"/>
              </a:rPr>
              <a:t>Automatic Speed Reduction: The car's speed is reduced to provide the drowsy driver with extra reaction time.</a:t>
            </a:r>
          </a:p>
          <a:p>
            <a:pPr algn="ctr" marL="799557" indent="-266519" lvl="2">
              <a:lnSpc>
                <a:spcPts val="2999"/>
              </a:lnSpc>
              <a:buFont typeface="Arial"/>
              <a:buChar char="⚬"/>
            </a:pPr>
            <a:r>
              <a:rPr lang="en-US" sz="1851">
                <a:solidFill>
                  <a:srgbClr val="FFFFFF"/>
                </a:solidFill>
                <a:latin typeface="Poppins Light"/>
              </a:rPr>
              <a:t>Audible Alert: An immediate audible alert notifies the driver about their drowsy state.</a:t>
            </a:r>
          </a:p>
          <a:p>
            <a:pPr algn="ctr" marL="799557" indent="-266519" lvl="2">
              <a:lnSpc>
                <a:spcPts val="2999"/>
              </a:lnSpc>
              <a:buFont typeface="Arial"/>
              <a:buChar char="⚬"/>
            </a:pPr>
            <a:r>
              <a:rPr lang="en-US" sz="1851">
                <a:solidFill>
                  <a:srgbClr val="FFFFFF"/>
                </a:solidFill>
                <a:latin typeface="Poppins Light"/>
              </a:rPr>
              <a:t>Hazard Lights Activation: Hazard lights are activated to alert neighboring drivers to the potential hazard.</a:t>
            </a:r>
          </a:p>
          <a:p>
            <a:pPr algn="ctr">
              <a:lnSpc>
                <a:spcPts val="2999"/>
              </a:lnSpc>
            </a:pPr>
          </a:p>
        </p:txBody>
      </p:sp>
      <p:sp>
        <p:nvSpPr>
          <p:cNvPr name="TextBox 12" id="12"/>
          <p:cNvSpPr txBox="true"/>
          <p:nvPr/>
        </p:nvSpPr>
        <p:spPr>
          <a:xfrm rot="0">
            <a:off x="6361129" y="5911799"/>
            <a:ext cx="3948434" cy="4035463"/>
          </a:xfrm>
          <a:prstGeom prst="rect">
            <a:avLst/>
          </a:prstGeom>
        </p:spPr>
        <p:txBody>
          <a:bodyPr anchor="t" rtlCol="false" tIns="0" lIns="0" bIns="0" rIns="0">
            <a:spAutoFit/>
          </a:bodyPr>
          <a:lstStyle/>
          <a:p>
            <a:pPr algn="ctr">
              <a:lnSpc>
                <a:spcPts val="4133"/>
              </a:lnSpc>
            </a:pPr>
            <a:r>
              <a:rPr lang="en-US" sz="2551">
                <a:solidFill>
                  <a:srgbClr val="FFFFFF"/>
                </a:solidFill>
                <a:latin typeface="Poppins Bold"/>
              </a:rPr>
              <a:t>Advanced Machine Learning Analysis:</a:t>
            </a:r>
          </a:p>
          <a:p>
            <a:pPr algn="ctr" marL="399778" indent="-199889" lvl="1">
              <a:lnSpc>
                <a:spcPts val="2999"/>
              </a:lnSpc>
              <a:buFont typeface="Arial"/>
              <a:buChar char="•"/>
            </a:pPr>
            <a:r>
              <a:rPr lang="en-US" sz="1851">
                <a:solidFill>
                  <a:srgbClr val="FFFFFF"/>
                </a:solidFill>
                <a:latin typeface="Poppins Light"/>
              </a:rPr>
              <a:t>Cutting-edge machine learning algorithms like Haar Cascade Algorithm and MediaPipe to analyze the driver's behavior to detect drowsiness accurately and reliably.</a:t>
            </a:r>
          </a:p>
          <a:p>
            <a:pPr algn="ctr">
              <a:lnSpc>
                <a:spcPts val="2999"/>
              </a:lnSpc>
            </a:pPr>
          </a:p>
        </p:txBody>
      </p:sp>
      <p:sp>
        <p:nvSpPr>
          <p:cNvPr name="Freeform 13" id="13"/>
          <p:cNvSpPr/>
          <p:nvPr/>
        </p:nvSpPr>
        <p:spPr>
          <a:xfrm flipH="false" flipV="false" rot="0">
            <a:off x="13078532" y="3531890"/>
            <a:ext cx="2113329" cy="2113329"/>
          </a:xfrm>
          <a:custGeom>
            <a:avLst/>
            <a:gdLst/>
            <a:ahLst/>
            <a:cxnLst/>
            <a:rect r="r" b="b" t="t" l="l"/>
            <a:pathLst>
              <a:path h="2113329" w="2113329">
                <a:moveTo>
                  <a:pt x="0" y="0"/>
                </a:moveTo>
                <a:lnTo>
                  <a:pt x="2113330" y="0"/>
                </a:lnTo>
                <a:lnTo>
                  <a:pt x="2113330"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4" id="14"/>
          <p:cNvSpPr/>
          <p:nvPr/>
        </p:nvSpPr>
        <p:spPr>
          <a:xfrm>
            <a:off x="9696810" y="4521389"/>
            <a:ext cx="3381722" cy="90979"/>
          </a:xfrm>
          <a:prstGeom prst="line">
            <a:avLst/>
          </a:prstGeom>
          <a:ln cap="rnd" w="47625">
            <a:solidFill>
              <a:srgbClr val="5CE5F8"/>
            </a:solidFill>
            <a:prstDash val="sysDot"/>
            <a:headEnd type="none" len="sm" w="sm"/>
            <a:tailEnd type="none" len="sm" w="sm"/>
          </a:ln>
        </p:spPr>
      </p:sp>
      <p:sp>
        <p:nvSpPr>
          <p:cNvPr name="AutoShape 15" id="15"/>
          <p:cNvSpPr/>
          <p:nvPr/>
        </p:nvSpPr>
        <p:spPr>
          <a:xfrm flipV="true">
            <a:off x="4675646" y="4521389"/>
            <a:ext cx="2907835" cy="23813"/>
          </a:xfrm>
          <a:prstGeom prst="line">
            <a:avLst/>
          </a:prstGeom>
          <a:ln cap="rnd" w="47625">
            <a:solidFill>
              <a:srgbClr val="5CE5F8"/>
            </a:solidFill>
            <a:prstDash val="sysDot"/>
            <a:headEnd type="none" len="sm" w="sm"/>
            <a:tailEnd type="none" len="sm" w="sm"/>
          </a:ln>
        </p:spPr>
      </p:sp>
      <p:sp>
        <p:nvSpPr>
          <p:cNvPr name="TextBox 16" id="16"/>
          <p:cNvSpPr txBox="true"/>
          <p:nvPr/>
        </p:nvSpPr>
        <p:spPr>
          <a:xfrm rot="0">
            <a:off x="1617762" y="5911799"/>
            <a:ext cx="3808897" cy="3511588"/>
          </a:xfrm>
          <a:prstGeom prst="rect">
            <a:avLst/>
          </a:prstGeom>
        </p:spPr>
        <p:txBody>
          <a:bodyPr anchor="t" rtlCol="false" tIns="0" lIns="0" bIns="0" rIns="0">
            <a:spAutoFit/>
          </a:bodyPr>
          <a:lstStyle/>
          <a:p>
            <a:pPr algn="ctr">
              <a:lnSpc>
                <a:spcPts val="4133"/>
              </a:lnSpc>
            </a:pPr>
            <a:r>
              <a:rPr lang="en-US" sz="2551">
                <a:solidFill>
                  <a:srgbClr val="FFFFFF"/>
                </a:solidFill>
                <a:latin typeface="Poppins Bold"/>
              </a:rPr>
              <a:t>Real-Time Monitoring:</a:t>
            </a:r>
          </a:p>
          <a:p>
            <a:pPr algn="ctr" marL="399778" indent="-199889" lvl="1">
              <a:lnSpc>
                <a:spcPts val="2999"/>
              </a:lnSpc>
              <a:buFont typeface="Arial"/>
              <a:buChar char="•"/>
            </a:pPr>
            <a:r>
              <a:rPr lang="en-US" sz="1851">
                <a:solidFill>
                  <a:srgbClr val="FFFFFF"/>
                </a:solidFill>
                <a:latin typeface="Poppins Light"/>
              </a:rPr>
              <a:t>The system employs a camera and OpenCV technology for continuous monitoring of the driver's facial expressions and eye movement, ensuring real-time observation.</a:t>
            </a:r>
          </a:p>
          <a:p>
            <a:pPr algn="ctr">
              <a:lnSpc>
                <a:spcPts val="299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10082717" y="-359342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TextBox 4" id="4"/>
          <p:cNvSpPr txBox="true"/>
          <p:nvPr/>
        </p:nvSpPr>
        <p:spPr>
          <a:xfrm rot="0">
            <a:off x="4338661" y="1717088"/>
            <a:ext cx="9610678" cy="1141900"/>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6866E1"/>
                </a:solidFill>
                <a:latin typeface="Computer Says No"/>
              </a:rPr>
              <a:t>PROPOSED SYSTEM</a:t>
            </a:r>
          </a:p>
        </p:txBody>
      </p:sp>
      <p:sp>
        <p:nvSpPr>
          <p:cNvPr name="TextBox 5" id="5"/>
          <p:cNvSpPr txBox="true"/>
          <p:nvPr/>
        </p:nvSpPr>
        <p:spPr>
          <a:xfrm rot="0">
            <a:off x="11130159" y="4408039"/>
            <a:ext cx="1305836" cy="1137198"/>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40B8F5"/>
                </a:solidFill>
                <a:latin typeface="Computer Says No"/>
              </a:rPr>
              <a:t>05</a:t>
            </a:r>
          </a:p>
        </p:txBody>
      </p:sp>
      <p:sp>
        <p:nvSpPr>
          <p:cNvPr name="TextBox 6" id="6"/>
          <p:cNvSpPr txBox="true"/>
          <p:nvPr/>
        </p:nvSpPr>
        <p:spPr>
          <a:xfrm rot="0">
            <a:off x="8844635" y="5802261"/>
            <a:ext cx="5876884" cy="3548241"/>
          </a:xfrm>
          <a:prstGeom prst="rect">
            <a:avLst/>
          </a:prstGeom>
        </p:spPr>
        <p:txBody>
          <a:bodyPr anchor="t" rtlCol="false" tIns="0" lIns="0" bIns="0" rIns="0">
            <a:spAutoFit/>
          </a:bodyPr>
          <a:lstStyle/>
          <a:p>
            <a:pPr algn="ctr">
              <a:lnSpc>
                <a:spcPts val="4127"/>
              </a:lnSpc>
            </a:pPr>
            <a:r>
              <a:rPr lang="en-US" sz="2547">
                <a:solidFill>
                  <a:srgbClr val="FFFFFF"/>
                </a:solidFill>
                <a:latin typeface="Poppins Bold"/>
              </a:rPr>
              <a:t>Versatile Integratio</a:t>
            </a:r>
            <a:r>
              <a:rPr lang="en-US" sz="2547">
                <a:solidFill>
                  <a:srgbClr val="FFFFFF"/>
                </a:solidFill>
                <a:latin typeface="Poppins Bold"/>
              </a:rPr>
              <a:t>n and Privacy Compliance:</a:t>
            </a:r>
          </a:p>
          <a:p>
            <a:pPr algn="ctr" marL="398907" indent="-199454" lvl="1">
              <a:lnSpc>
                <a:spcPts val="2993"/>
              </a:lnSpc>
              <a:buFont typeface="Arial"/>
              <a:buChar char="•"/>
            </a:pPr>
            <a:r>
              <a:rPr lang="en-US" sz="1847">
                <a:solidFill>
                  <a:srgbClr val="FFFFFF"/>
                </a:solidFill>
                <a:latin typeface="Poppins"/>
              </a:rPr>
              <a:t>The system is designed for compatibility with a broad range of vehicle makes and models, making it accessible to a wide audience.</a:t>
            </a:r>
          </a:p>
          <a:p>
            <a:pPr algn="ctr" marL="398907" indent="-199454" lvl="1">
              <a:lnSpc>
                <a:spcPts val="2993"/>
              </a:lnSpc>
              <a:buFont typeface="Arial"/>
              <a:buChar char="•"/>
            </a:pPr>
            <a:r>
              <a:rPr lang="en-US" sz="1847">
                <a:solidFill>
                  <a:srgbClr val="FFFFFF"/>
                </a:solidFill>
                <a:latin typeface="Poppins"/>
              </a:rPr>
              <a:t>Data privacy is a priority, ensuring compliance with personal data protection regulations and guaranteeing driver information security.</a:t>
            </a:r>
          </a:p>
          <a:p>
            <a:pPr algn="ctr">
              <a:lnSpc>
                <a:spcPts val="1936"/>
              </a:lnSpc>
            </a:pPr>
          </a:p>
        </p:txBody>
      </p:sp>
      <p:sp>
        <p:nvSpPr>
          <p:cNvPr name="Freeform 7" id="7"/>
          <p:cNvSpPr/>
          <p:nvPr/>
        </p:nvSpPr>
        <p:spPr>
          <a:xfrm flipH="false" flipV="false" rot="0">
            <a:off x="10726412" y="3608090"/>
            <a:ext cx="2113329" cy="2113329"/>
          </a:xfrm>
          <a:custGeom>
            <a:avLst/>
            <a:gdLst/>
            <a:ahLst/>
            <a:cxnLst/>
            <a:rect r="r" b="b" t="t" l="l"/>
            <a:pathLst>
              <a:path h="2113329" w="2113329">
                <a:moveTo>
                  <a:pt x="0" y="0"/>
                </a:moveTo>
                <a:lnTo>
                  <a:pt x="2113330" y="0"/>
                </a:lnTo>
                <a:lnTo>
                  <a:pt x="2113330"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4706817" y="463618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9" id="9"/>
          <p:cNvSpPr/>
          <p:nvPr/>
        </p:nvSpPr>
        <p:spPr>
          <a:xfrm flipH="false" flipV="false" rot="0">
            <a:off x="3683393" y="3531890"/>
            <a:ext cx="2113329" cy="2113329"/>
          </a:xfrm>
          <a:custGeom>
            <a:avLst/>
            <a:gdLst/>
            <a:ahLst/>
            <a:cxnLst/>
            <a:rect r="r" b="b" t="t" l="l"/>
            <a:pathLst>
              <a:path h="2113329" w="2113329">
                <a:moveTo>
                  <a:pt x="0" y="0"/>
                </a:moveTo>
                <a:lnTo>
                  <a:pt x="2113330" y="0"/>
                </a:lnTo>
                <a:lnTo>
                  <a:pt x="2113330"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4087140" y="4260492"/>
            <a:ext cx="1305836" cy="1137198"/>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40B8F5"/>
                </a:solidFill>
                <a:latin typeface="Computer Says No"/>
              </a:rPr>
              <a:t>04</a:t>
            </a:r>
          </a:p>
        </p:txBody>
      </p:sp>
      <p:sp>
        <p:nvSpPr>
          <p:cNvPr name="AutoShape 11" id="11"/>
          <p:cNvSpPr/>
          <p:nvPr/>
        </p:nvSpPr>
        <p:spPr>
          <a:xfrm>
            <a:off x="5796723" y="4588555"/>
            <a:ext cx="4929690" cy="76200"/>
          </a:xfrm>
          <a:prstGeom prst="line">
            <a:avLst/>
          </a:prstGeom>
          <a:ln cap="rnd" w="47625">
            <a:solidFill>
              <a:srgbClr val="5CE5F8"/>
            </a:solidFill>
            <a:prstDash val="sysDot"/>
            <a:headEnd type="none" len="sm" w="sm"/>
            <a:tailEnd type="none" len="sm" w="sm"/>
          </a:ln>
        </p:spPr>
      </p:sp>
      <p:sp>
        <p:nvSpPr>
          <p:cNvPr name="TextBox 12" id="12"/>
          <p:cNvSpPr txBox="true"/>
          <p:nvPr/>
        </p:nvSpPr>
        <p:spPr>
          <a:xfrm rot="0">
            <a:off x="2835609" y="5802261"/>
            <a:ext cx="3808897" cy="3511588"/>
          </a:xfrm>
          <a:prstGeom prst="rect">
            <a:avLst/>
          </a:prstGeom>
        </p:spPr>
        <p:txBody>
          <a:bodyPr anchor="t" rtlCol="false" tIns="0" lIns="0" bIns="0" rIns="0">
            <a:spAutoFit/>
          </a:bodyPr>
          <a:lstStyle/>
          <a:p>
            <a:pPr algn="ctr">
              <a:lnSpc>
                <a:spcPts val="4133"/>
              </a:lnSpc>
            </a:pPr>
            <a:r>
              <a:rPr lang="en-US" sz="2551">
                <a:solidFill>
                  <a:srgbClr val="FFFFFF"/>
                </a:solidFill>
                <a:latin typeface="Poppins Bold"/>
              </a:rPr>
              <a:t>Real-Time Monitoring:</a:t>
            </a:r>
          </a:p>
          <a:p>
            <a:pPr algn="ctr" marL="399778" indent="-199889" lvl="1">
              <a:lnSpc>
                <a:spcPts val="2999"/>
              </a:lnSpc>
              <a:buFont typeface="Arial"/>
              <a:buChar char="•"/>
            </a:pPr>
            <a:r>
              <a:rPr lang="en-US" sz="1851">
                <a:solidFill>
                  <a:srgbClr val="FFFFFF"/>
                </a:solidFill>
                <a:latin typeface="Poppins Light"/>
              </a:rPr>
              <a:t>The system employs a camera and OpenCV technology for continuous monitoring of the driver's facial expressions and eye movement, ensuring real-time observation.</a:t>
            </a:r>
          </a:p>
          <a:p>
            <a:pPr algn="ctr">
              <a:lnSpc>
                <a:spcPts val="299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1111344" y="768980"/>
            <a:ext cx="8509101" cy="9311388"/>
          </a:xfrm>
          <a:custGeom>
            <a:avLst/>
            <a:gdLst/>
            <a:ahLst/>
            <a:cxnLst/>
            <a:rect r="r" b="b" t="t" l="l"/>
            <a:pathLst>
              <a:path h="9311388" w="8509101">
                <a:moveTo>
                  <a:pt x="0" y="0"/>
                </a:moveTo>
                <a:lnTo>
                  <a:pt x="8509101" y="0"/>
                </a:lnTo>
                <a:lnTo>
                  <a:pt x="8509101" y="9311388"/>
                </a:lnTo>
                <a:lnTo>
                  <a:pt x="0" y="9311388"/>
                </a:lnTo>
                <a:lnTo>
                  <a:pt x="0" y="0"/>
                </a:lnTo>
                <a:close/>
              </a:path>
            </a:pathLst>
          </a:custGeom>
          <a:blipFill>
            <a:blip r:embed="rId2"/>
            <a:stretch>
              <a:fillRect l="0" t="0" r="0" b="0"/>
            </a:stretch>
          </a:blipFill>
        </p:spPr>
      </p:sp>
      <p:sp>
        <p:nvSpPr>
          <p:cNvPr name="Freeform 3" id="3"/>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3"/>
            <a:stretch>
              <a:fillRect l="0" t="0" r="0" b="0"/>
            </a:stretch>
          </a:blipFill>
        </p:spPr>
      </p:sp>
      <p:sp>
        <p:nvSpPr>
          <p:cNvPr name="Freeform 4" id="4"/>
          <p:cNvSpPr/>
          <p:nvPr/>
        </p:nvSpPr>
        <p:spPr>
          <a:xfrm flipH="false" flipV="false" rot="3091052">
            <a:off x="-1684467" y="5508041"/>
            <a:ext cx="6638823" cy="5976180"/>
          </a:xfrm>
          <a:custGeom>
            <a:avLst/>
            <a:gdLst/>
            <a:ahLst/>
            <a:cxnLst/>
            <a:rect r="r" b="b" t="t" l="l"/>
            <a:pathLst>
              <a:path h="5976180" w="6638823">
                <a:moveTo>
                  <a:pt x="0" y="0"/>
                </a:moveTo>
                <a:lnTo>
                  <a:pt x="6638824" y="0"/>
                </a:lnTo>
                <a:lnTo>
                  <a:pt x="6638824" y="5976180"/>
                </a:lnTo>
                <a:lnTo>
                  <a:pt x="0" y="5976180"/>
                </a:lnTo>
                <a:lnTo>
                  <a:pt x="0" y="0"/>
                </a:lnTo>
                <a:close/>
              </a:path>
            </a:pathLst>
          </a:custGeom>
          <a:blipFill>
            <a:blip r:embed="rId4"/>
            <a:stretch>
              <a:fillRect l="0" t="0" r="0" b="0"/>
            </a:stretch>
          </a:blipFill>
        </p:spPr>
      </p:sp>
      <p:sp>
        <p:nvSpPr>
          <p:cNvPr name="TextBox 5" id="5"/>
          <p:cNvSpPr txBox="true"/>
          <p:nvPr/>
        </p:nvSpPr>
        <p:spPr>
          <a:xfrm rot="0">
            <a:off x="3170606" y="650339"/>
            <a:ext cx="8414796" cy="1309172"/>
          </a:xfrm>
          <a:prstGeom prst="rect">
            <a:avLst/>
          </a:prstGeom>
        </p:spPr>
        <p:txBody>
          <a:bodyPr anchor="t" rtlCol="false" tIns="0" lIns="0" bIns="0" rIns="0">
            <a:spAutoFit/>
          </a:bodyPr>
          <a:lstStyle/>
          <a:p>
            <a:pPr algn="ctr" marL="0" indent="0" lvl="0">
              <a:lnSpc>
                <a:spcPts val="8825"/>
              </a:lnSpc>
              <a:spcBef>
                <a:spcPct val="0"/>
              </a:spcBef>
            </a:pPr>
            <a:r>
              <a:rPr lang="en-US" sz="12257">
                <a:solidFill>
                  <a:srgbClr val="6866E1"/>
                </a:solidFill>
                <a:latin typeface="Computer Says No"/>
              </a:rPr>
              <a:t>WHAT SOO UNIQUE!!</a:t>
            </a:r>
          </a:p>
        </p:txBody>
      </p:sp>
      <p:sp>
        <p:nvSpPr>
          <p:cNvPr name="TextBox 6" id="6"/>
          <p:cNvSpPr txBox="true"/>
          <p:nvPr/>
        </p:nvSpPr>
        <p:spPr>
          <a:xfrm rot="0">
            <a:off x="647884" y="1673761"/>
            <a:ext cx="10463460" cy="8849768"/>
          </a:xfrm>
          <a:prstGeom prst="rect">
            <a:avLst/>
          </a:prstGeom>
        </p:spPr>
        <p:txBody>
          <a:bodyPr anchor="t" rtlCol="false" tIns="0" lIns="0" bIns="0" rIns="0">
            <a:spAutoFit/>
          </a:bodyPr>
          <a:lstStyle/>
          <a:p>
            <a:pPr marL="496975" indent="-248488" lvl="1">
              <a:lnSpc>
                <a:spcPts val="3729"/>
              </a:lnSpc>
              <a:buFont typeface="Arial"/>
              <a:buChar char="•"/>
            </a:pPr>
            <a:r>
              <a:rPr lang="en-US" sz="2301">
                <a:solidFill>
                  <a:srgbClr val="FFFFFF"/>
                </a:solidFill>
                <a:latin typeface="Poppins Bold"/>
              </a:rPr>
              <a:t>Proactive Safety</a:t>
            </a:r>
            <a:r>
              <a:rPr lang="en-US" sz="2301">
                <a:solidFill>
                  <a:srgbClr val="FFFFFF"/>
                </a:solidFill>
                <a:latin typeface="Poppins Light"/>
              </a:rPr>
              <a:t>: Uniquely initiates automatic speed reduction and hazard light activation when drowsiness is detected, offering immediate safety measures.</a:t>
            </a:r>
          </a:p>
          <a:p>
            <a:pPr marL="496975" indent="-248488" lvl="1">
              <a:lnSpc>
                <a:spcPts val="3729"/>
              </a:lnSpc>
              <a:buFont typeface="Arial"/>
              <a:buChar char="•"/>
            </a:pPr>
            <a:r>
              <a:rPr lang="en-US" sz="2301">
                <a:solidFill>
                  <a:srgbClr val="FFFFFF"/>
                </a:solidFill>
                <a:latin typeface="Poppins Bold"/>
              </a:rPr>
              <a:t>Advanced Technology</a:t>
            </a:r>
            <a:r>
              <a:rPr lang="en-US" sz="2301">
                <a:solidFill>
                  <a:srgbClr val="FFFFFF"/>
                </a:solidFill>
                <a:latin typeface="Poppins Light"/>
              </a:rPr>
              <a:t>: Integrates OpenCV and machine learning, providing precise early drowsiness detection, setting it apart in terms of accuracy.</a:t>
            </a:r>
          </a:p>
          <a:p>
            <a:pPr marL="496975" indent="-248488" lvl="1">
              <a:lnSpc>
                <a:spcPts val="3729"/>
              </a:lnSpc>
              <a:buFont typeface="Arial"/>
              <a:buChar char="•"/>
            </a:pPr>
            <a:r>
              <a:rPr lang="en-US" sz="2301">
                <a:solidFill>
                  <a:srgbClr val="FFFFFF"/>
                </a:solidFill>
                <a:latin typeface="Poppins Bold"/>
              </a:rPr>
              <a:t>Customization Focus</a:t>
            </a:r>
            <a:r>
              <a:rPr lang="en-US" sz="2301">
                <a:solidFill>
                  <a:srgbClr val="FFFFFF"/>
                </a:solidFill>
                <a:latin typeface="Poppins Light"/>
              </a:rPr>
              <a:t>: Offers extensive customization options for alerts, including sound preferences, catering to individual driver needs, a distinctive feature.</a:t>
            </a:r>
          </a:p>
          <a:p>
            <a:pPr marL="496975" indent="-248488" lvl="1">
              <a:lnSpc>
                <a:spcPts val="3729"/>
              </a:lnSpc>
              <a:buFont typeface="Arial"/>
              <a:buChar char="•"/>
            </a:pPr>
            <a:r>
              <a:rPr lang="en-US" sz="2301">
                <a:solidFill>
                  <a:srgbClr val="FFFFFF"/>
                </a:solidFill>
                <a:latin typeface="Poppins Bold"/>
              </a:rPr>
              <a:t>Wide Compatibility </a:t>
            </a:r>
            <a:r>
              <a:rPr lang="en-US" sz="2301">
                <a:solidFill>
                  <a:srgbClr val="FFFFFF"/>
                </a:solidFill>
                <a:latin typeface="Poppins Light"/>
              </a:rPr>
              <a:t>: Unique in its design to be compatible with a diverse range of vehicle makes and models, ensuring accessibility to a broad audience.</a:t>
            </a:r>
          </a:p>
          <a:p>
            <a:pPr marL="496975" indent="-248488" lvl="1">
              <a:lnSpc>
                <a:spcPts val="3729"/>
              </a:lnSpc>
              <a:buFont typeface="Arial"/>
              <a:buChar char="•"/>
            </a:pPr>
            <a:r>
              <a:rPr lang="en-US" sz="2301">
                <a:solidFill>
                  <a:srgbClr val="FFFFFF"/>
                </a:solidFill>
                <a:latin typeface="Poppins Bold"/>
              </a:rPr>
              <a:t>Holistic Approach</a:t>
            </a:r>
            <a:r>
              <a:rPr lang="en-US" sz="2301">
                <a:solidFill>
                  <a:srgbClr val="FFFFFF"/>
                </a:solidFill>
                <a:latin typeface="Poppins Light"/>
              </a:rPr>
              <a:t>: Takes a comprehensive approach to drowsiness detection and prevention, encompassing both awareness and immediate safety actions, a distinctive feature compared to single-alert systems.</a:t>
            </a:r>
          </a:p>
          <a:p>
            <a:pPr marL="496975" indent="-248488" lvl="1">
              <a:lnSpc>
                <a:spcPts val="3729"/>
              </a:lnSpc>
              <a:buFont typeface="Arial"/>
              <a:buChar char="•"/>
            </a:pPr>
            <a:r>
              <a:rPr lang="en-US" sz="2301">
                <a:solidFill>
                  <a:srgbClr val="FFFFFF"/>
                </a:solidFill>
                <a:latin typeface="Poppins Bold"/>
              </a:rPr>
              <a:t>Alerting the driver’s family :  </a:t>
            </a:r>
            <a:r>
              <a:rPr lang="en-US" sz="2301">
                <a:solidFill>
                  <a:srgbClr val="FFFFFF"/>
                </a:solidFill>
                <a:latin typeface="Poppins"/>
              </a:rPr>
              <a:t>When the driver is not not waking up for more than 3 mins.</a:t>
            </a:r>
          </a:p>
          <a:p>
            <a:pPr>
              <a:lnSpc>
                <a:spcPts val="3729"/>
              </a:lnSpc>
            </a:pPr>
          </a:p>
        </p:txBody>
      </p:sp>
    </p:spTree>
  </p:cSld>
  <p:clrMapOvr>
    <a:masterClrMapping/>
  </p:clrMapOvr>
  <p:transition spd="slow">
    <p:cover dir="l"/>
  </p:transition>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8620763">
            <a:off x="-429086" y="-676113"/>
            <a:ext cx="8987203" cy="4150026"/>
          </a:xfrm>
          <a:custGeom>
            <a:avLst/>
            <a:gdLst/>
            <a:ahLst/>
            <a:cxnLst/>
            <a:rect r="r" b="b" t="t" l="l"/>
            <a:pathLst>
              <a:path h="4150026" w="8987203">
                <a:moveTo>
                  <a:pt x="0" y="0"/>
                </a:moveTo>
                <a:lnTo>
                  <a:pt x="8987203" y="0"/>
                </a:lnTo>
                <a:lnTo>
                  <a:pt x="8987203" y="4150027"/>
                </a:lnTo>
                <a:lnTo>
                  <a:pt x="0" y="4150027"/>
                </a:lnTo>
                <a:lnTo>
                  <a:pt x="0" y="0"/>
                </a:lnTo>
                <a:close/>
              </a:path>
            </a:pathLst>
          </a:custGeom>
          <a:blipFill>
            <a:blip r:embed="rId2"/>
            <a:stretch>
              <a:fillRect l="0" t="0" r="0" b="0"/>
            </a:stretch>
          </a:blipFill>
        </p:spPr>
      </p:sp>
      <p:sp>
        <p:nvSpPr>
          <p:cNvPr name="Freeform 3" id="3"/>
          <p:cNvSpPr/>
          <p:nvPr/>
        </p:nvSpPr>
        <p:spPr>
          <a:xfrm flipH="false" flipV="false" rot="0">
            <a:off x="1749048" y="1213800"/>
            <a:ext cx="14684628" cy="7859399"/>
          </a:xfrm>
          <a:custGeom>
            <a:avLst/>
            <a:gdLst/>
            <a:ahLst/>
            <a:cxnLst/>
            <a:rect r="r" b="b" t="t" l="l"/>
            <a:pathLst>
              <a:path h="7859399" w="14684628">
                <a:moveTo>
                  <a:pt x="0" y="0"/>
                </a:moveTo>
                <a:lnTo>
                  <a:pt x="14684628" y="0"/>
                </a:lnTo>
                <a:lnTo>
                  <a:pt x="14684628"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l="0" t="-20258" r="0" b="0"/>
            </a:stretch>
          </a:blipFill>
        </p:spPr>
      </p:sp>
      <p:sp>
        <p:nvSpPr>
          <p:cNvPr name="Freeform 4" id="4"/>
          <p:cNvSpPr/>
          <p:nvPr/>
        </p:nvSpPr>
        <p:spPr>
          <a:xfrm flipH="false" flipV="false" rot="0">
            <a:off x="14950717" y="4257922"/>
            <a:ext cx="2965916" cy="6828198"/>
          </a:xfrm>
          <a:custGeom>
            <a:avLst/>
            <a:gdLst/>
            <a:ahLst/>
            <a:cxnLst/>
            <a:rect r="r" b="b" t="t" l="l"/>
            <a:pathLst>
              <a:path h="6828198" w="2965916">
                <a:moveTo>
                  <a:pt x="0" y="0"/>
                </a:moveTo>
                <a:lnTo>
                  <a:pt x="2965917" y="0"/>
                </a:lnTo>
                <a:lnTo>
                  <a:pt x="2965917" y="6828199"/>
                </a:lnTo>
                <a:lnTo>
                  <a:pt x="0" y="6828199"/>
                </a:lnTo>
                <a:lnTo>
                  <a:pt x="0" y="0"/>
                </a:lnTo>
                <a:close/>
              </a:path>
            </a:pathLst>
          </a:custGeom>
          <a:blipFill>
            <a:blip r:embed="rId5"/>
            <a:stretch>
              <a:fillRect l="0" t="0" r="0" b="0"/>
            </a:stretch>
          </a:blipFill>
        </p:spPr>
      </p:sp>
      <p:sp>
        <p:nvSpPr>
          <p:cNvPr name="Freeform 5" id="5"/>
          <p:cNvSpPr/>
          <p:nvPr/>
        </p:nvSpPr>
        <p:spPr>
          <a:xfrm flipH="false" flipV="false" rot="0">
            <a:off x="-107017" y="7672021"/>
            <a:ext cx="4171532" cy="3569725"/>
          </a:xfrm>
          <a:custGeom>
            <a:avLst/>
            <a:gdLst/>
            <a:ahLst/>
            <a:cxnLst/>
            <a:rect r="r" b="b" t="t" l="l"/>
            <a:pathLst>
              <a:path h="3569725" w="4171532">
                <a:moveTo>
                  <a:pt x="0" y="0"/>
                </a:moveTo>
                <a:lnTo>
                  <a:pt x="4171532" y="0"/>
                </a:lnTo>
                <a:lnTo>
                  <a:pt x="4171532" y="3569725"/>
                </a:lnTo>
                <a:lnTo>
                  <a:pt x="0" y="3569725"/>
                </a:lnTo>
                <a:lnTo>
                  <a:pt x="0" y="0"/>
                </a:lnTo>
                <a:close/>
              </a:path>
            </a:pathLst>
          </a:custGeom>
          <a:blipFill>
            <a:blip r:embed="rId6"/>
            <a:stretch>
              <a:fillRect l="0" t="0" r="0" b="0"/>
            </a:stretch>
          </a:blipFill>
        </p:spPr>
      </p:sp>
      <p:sp>
        <p:nvSpPr>
          <p:cNvPr name="TextBox 6" id="6"/>
          <p:cNvSpPr txBox="true"/>
          <p:nvPr/>
        </p:nvSpPr>
        <p:spPr>
          <a:xfrm rot="0">
            <a:off x="3337283" y="2327277"/>
            <a:ext cx="11613435" cy="2330869"/>
          </a:xfrm>
          <a:prstGeom prst="rect">
            <a:avLst/>
          </a:prstGeom>
        </p:spPr>
        <p:txBody>
          <a:bodyPr anchor="t" rtlCol="false" tIns="0" lIns="0" bIns="0" rIns="0">
            <a:spAutoFit/>
          </a:bodyPr>
          <a:lstStyle/>
          <a:p>
            <a:pPr algn="ctr">
              <a:lnSpc>
                <a:spcPts val="8435"/>
              </a:lnSpc>
            </a:pPr>
            <a:r>
              <a:rPr lang="en-US" sz="11715">
                <a:solidFill>
                  <a:srgbClr val="6866E1"/>
                </a:solidFill>
                <a:latin typeface="Computer Says No"/>
              </a:rPr>
              <a:t>CODING AND EXECUTION</a:t>
            </a:r>
          </a:p>
          <a:p>
            <a:pPr algn="ctr" marL="0" indent="0" lvl="0">
              <a:lnSpc>
                <a:spcPts val="8435"/>
              </a:lnSpc>
              <a:spcBef>
                <a:spcPct val="0"/>
              </a:spcBef>
            </a:pPr>
          </a:p>
        </p:txBody>
      </p:sp>
      <p:sp>
        <p:nvSpPr>
          <p:cNvPr name="Freeform 7" id="7"/>
          <p:cNvSpPr/>
          <p:nvPr/>
        </p:nvSpPr>
        <p:spPr>
          <a:xfrm flipH="false" flipV="false" rot="0">
            <a:off x="13941740" y="-4440594"/>
            <a:ext cx="8339294" cy="7136224"/>
          </a:xfrm>
          <a:custGeom>
            <a:avLst/>
            <a:gdLst/>
            <a:ahLst/>
            <a:cxnLst/>
            <a:rect r="r" b="b" t="t" l="l"/>
            <a:pathLst>
              <a:path h="7136224" w="8339294">
                <a:moveTo>
                  <a:pt x="0" y="0"/>
                </a:moveTo>
                <a:lnTo>
                  <a:pt x="8339295" y="0"/>
                </a:lnTo>
                <a:lnTo>
                  <a:pt x="8339295" y="7136224"/>
                </a:lnTo>
                <a:lnTo>
                  <a:pt x="0" y="7136224"/>
                </a:lnTo>
                <a:lnTo>
                  <a:pt x="0" y="0"/>
                </a:lnTo>
                <a:close/>
              </a:path>
            </a:pathLst>
          </a:custGeom>
          <a:blipFill>
            <a:blip r:embed="rId6"/>
            <a:stretch>
              <a:fillRect l="0" t="0" r="0" b="0"/>
            </a:stretch>
          </a:blipFill>
        </p:spPr>
      </p:sp>
      <p:sp>
        <p:nvSpPr>
          <p:cNvPr name="Freeform 8" id="8"/>
          <p:cNvSpPr/>
          <p:nvPr/>
        </p:nvSpPr>
        <p:spPr>
          <a:xfrm flipH="false" flipV="false" rot="0">
            <a:off x="1978749" y="3666481"/>
            <a:ext cx="6935366" cy="4131726"/>
          </a:xfrm>
          <a:custGeom>
            <a:avLst/>
            <a:gdLst/>
            <a:ahLst/>
            <a:cxnLst/>
            <a:rect r="r" b="b" t="t" l="l"/>
            <a:pathLst>
              <a:path h="4131726" w="6935366">
                <a:moveTo>
                  <a:pt x="0" y="0"/>
                </a:moveTo>
                <a:lnTo>
                  <a:pt x="6935367" y="0"/>
                </a:lnTo>
                <a:lnTo>
                  <a:pt x="6935367" y="4131726"/>
                </a:lnTo>
                <a:lnTo>
                  <a:pt x="0" y="4131726"/>
                </a:lnTo>
                <a:lnTo>
                  <a:pt x="0" y="0"/>
                </a:lnTo>
                <a:close/>
              </a:path>
            </a:pathLst>
          </a:custGeom>
          <a:blipFill>
            <a:blip r:embed="rId7"/>
            <a:stretch>
              <a:fillRect l="0" t="-534" r="-6476" b="0"/>
            </a:stretch>
          </a:blipFill>
        </p:spPr>
      </p:sp>
      <p:sp>
        <p:nvSpPr>
          <p:cNvPr name="Freeform 9" id="9"/>
          <p:cNvSpPr/>
          <p:nvPr/>
        </p:nvSpPr>
        <p:spPr>
          <a:xfrm flipH="false" flipV="false" rot="0">
            <a:off x="9144000" y="3666481"/>
            <a:ext cx="6966043" cy="4131726"/>
          </a:xfrm>
          <a:custGeom>
            <a:avLst/>
            <a:gdLst/>
            <a:ahLst/>
            <a:cxnLst/>
            <a:rect r="r" b="b" t="t" l="l"/>
            <a:pathLst>
              <a:path h="4131726" w="6966043">
                <a:moveTo>
                  <a:pt x="0" y="0"/>
                </a:moveTo>
                <a:lnTo>
                  <a:pt x="6966043" y="0"/>
                </a:lnTo>
                <a:lnTo>
                  <a:pt x="6966043" y="4131726"/>
                </a:lnTo>
                <a:lnTo>
                  <a:pt x="0" y="4131726"/>
                </a:lnTo>
                <a:lnTo>
                  <a:pt x="0" y="0"/>
                </a:lnTo>
                <a:close/>
              </a:path>
            </a:pathLst>
          </a:custGeom>
          <a:blipFill>
            <a:blip r:embed="rId8"/>
            <a:stretch>
              <a:fillRect l="0" t="0" r="-5444"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DAFx66qNGrE</dc:identifier>
  <dcterms:modified xsi:type="dcterms:W3CDTF">2011-08-01T06:04:30Z</dcterms:modified>
  <cp:revision>1</cp:revision>
  <dc:title>DROWSINESS DETECTION</dc:title>
</cp:coreProperties>
</file>